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a Palmer" userId="76d33d98-976d-4125-b8e3-0ec09b0acb43" providerId="ADAL" clId="{35745A94-D6F4-417D-AF20-A1CF635D14C6}"/>
    <pc:docChg chg="modSld">
      <pc:chgData name="Liza Palmer" userId="76d33d98-976d-4125-b8e3-0ec09b0acb43" providerId="ADAL" clId="{35745A94-D6F4-417D-AF20-A1CF635D14C6}" dt="2021-11-07T16:59:09.049" v="40" actId="20577"/>
      <pc:docMkLst>
        <pc:docMk/>
      </pc:docMkLst>
      <pc:sldChg chg="modSp mod">
        <pc:chgData name="Liza Palmer" userId="76d33d98-976d-4125-b8e3-0ec09b0acb43" providerId="ADAL" clId="{35745A94-D6F4-417D-AF20-A1CF635D14C6}" dt="2021-11-01T13:31:53.655" v="28" actId="1076"/>
        <pc:sldMkLst>
          <pc:docMk/>
          <pc:sldMk cId="0" sldId="266"/>
        </pc:sldMkLst>
        <pc:spChg chg="mod">
          <ac:chgData name="Liza Palmer" userId="76d33d98-976d-4125-b8e3-0ec09b0acb43" providerId="ADAL" clId="{35745A94-D6F4-417D-AF20-A1CF635D14C6}" dt="2021-11-01T13:30:34.029" v="0" actId="1076"/>
          <ac:spMkLst>
            <pc:docMk/>
            <pc:sldMk cId="0" sldId="266"/>
            <ac:spMk id="5" creationId="{00000000-0000-0000-0000-000000000000}"/>
          </ac:spMkLst>
        </pc:spChg>
        <pc:spChg chg="mod">
          <ac:chgData name="Liza Palmer" userId="76d33d98-976d-4125-b8e3-0ec09b0acb43" providerId="ADAL" clId="{35745A94-D6F4-417D-AF20-A1CF635D14C6}" dt="2021-11-01T13:31:53.655" v="28" actId="1076"/>
          <ac:spMkLst>
            <pc:docMk/>
            <pc:sldMk cId="0" sldId="266"/>
            <ac:spMk id="7" creationId="{00000000-0000-0000-0000-000000000000}"/>
          </ac:spMkLst>
        </pc:spChg>
        <pc:spChg chg="mod">
          <ac:chgData name="Liza Palmer" userId="76d33d98-976d-4125-b8e3-0ec09b0acb43" providerId="ADAL" clId="{35745A94-D6F4-417D-AF20-A1CF635D14C6}" dt="2021-11-01T13:31:51.671" v="27" actId="1076"/>
          <ac:spMkLst>
            <pc:docMk/>
            <pc:sldMk cId="0" sldId="266"/>
            <ac:spMk id="8" creationId="{00000000-0000-0000-0000-000000000000}"/>
          </ac:spMkLst>
        </pc:spChg>
        <pc:picChg chg="mod">
          <ac:chgData name="Liza Palmer" userId="76d33d98-976d-4125-b8e3-0ec09b0acb43" providerId="ADAL" clId="{35745A94-D6F4-417D-AF20-A1CF635D14C6}" dt="2021-11-01T13:30:36.078" v="1" actId="1076"/>
          <ac:picMkLst>
            <pc:docMk/>
            <pc:sldMk cId="0" sldId="266"/>
            <ac:picMk id="6" creationId="{00000000-0000-0000-0000-000000000000}"/>
          </ac:picMkLst>
        </pc:picChg>
      </pc:sldChg>
      <pc:sldChg chg="modSp mod">
        <pc:chgData name="Liza Palmer" userId="76d33d98-976d-4125-b8e3-0ec09b0acb43" providerId="ADAL" clId="{35745A94-D6F4-417D-AF20-A1CF635D14C6}" dt="2021-11-07T16:59:09.049" v="40" actId="20577"/>
        <pc:sldMkLst>
          <pc:docMk/>
          <pc:sldMk cId="0" sldId="271"/>
        </pc:sldMkLst>
        <pc:spChg chg="mod">
          <ac:chgData name="Liza Palmer" userId="76d33d98-976d-4125-b8e3-0ec09b0acb43" providerId="ADAL" clId="{35745A94-D6F4-417D-AF20-A1CF635D14C6}" dt="2021-11-07T16:59:09.049" v="40" actId="20577"/>
          <ac:spMkLst>
            <pc:docMk/>
            <pc:sldMk cId="0" sldId="271"/>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F13DEC-AFAD-47E3-A2A6-39A149862B8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9235A097-064F-4911-AAE1-04526D35C944}">
      <dgm:prSet phldrT="[Text]" custT="1"/>
      <dgm:spPr/>
      <dgm:t>
        <a:bodyPr/>
        <a:lstStyle/>
        <a:p>
          <a:r>
            <a:rPr lang="en-US" sz="1100" b="1" dirty="0"/>
            <a:t>Diversity</a:t>
          </a:r>
        </a:p>
      </dgm:t>
    </dgm:pt>
    <dgm:pt modelId="{C2FAEB9F-0A6D-441A-91B3-38008D78C928}" type="parTrans" cxnId="{ED9797E0-9182-4B0D-B198-45F8025BE8BB}">
      <dgm:prSet/>
      <dgm:spPr/>
      <dgm:t>
        <a:bodyPr/>
        <a:lstStyle/>
        <a:p>
          <a:endParaRPr lang="en-US"/>
        </a:p>
      </dgm:t>
    </dgm:pt>
    <dgm:pt modelId="{8A9A67F7-0803-4651-AF97-62FFFC4D992A}" type="sibTrans" cxnId="{ED9797E0-9182-4B0D-B198-45F8025BE8BB}">
      <dgm:prSet/>
      <dgm:spPr/>
      <dgm:t>
        <a:bodyPr/>
        <a:lstStyle/>
        <a:p>
          <a:endParaRPr lang="en-US"/>
        </a:p>
      </dgm:t>
    </dgm:pt>
    <dgm:pt modelId="{4FAE1263-EFAE-4F22-8565-8A9082FBCA39}">
      <dgm:prSet phldrT="[Text]" custT="1"/>
      <dgm:spPr/>
      <dgm:t>
        <a:bodyPr/>
        <a:lstStyle/>
        <a:p>
          <a:r>
            <a:rPr lang="en-US" sz="1050" dirty="0">
              <a:solidFill>
                <a:schemeClr val="tx1"/>
              </a:solidFill>
            </a:rPr>
            <a:t>Race</a:t>
          </a:r>
        </a:p>
      </dgm:t>
    </dgm:pt>
    <dgm:pt modelId="{B96D3ECE-C88B-4530-AD01-C46F56736E64}" type="parTrans" cxnId="{7C0B9BDE-A1ED-4B80-84E0-ECF421363AD3}">
      <dgm:prSet/>
      <dgm:spPr/>
      <dgm:t>
        <a:bodyPr/>
        <a:lstStyle/>
        <a:p>
          <a:endParaRPr lang="en-US" dirty="0"/>
        </a:p>
      </dgm:t>
    </dgm:pt>
    <dgm:pt modelId="{2DF47787-E203-459E-B987-850AF1E856A4}" type="sibTrans" cxnId="{7C0B9BDE-A1ED-4B80-84E0-ECF421363AD3}">
      <dgm:prSet/>
      <dgm:spPr/>
      <dgm:t>
        <a:bodyPr/>
        <a:lstStyle/>
        <a:p>
          <a:endParaRPr lang="en-US"/>
        </a:p>
      </dgm:t>
    </dgm:pt>
    <dgm:pt modelId="{29BD2996-491E-4728-8C66-A741F3093E2E}">
      <dgm:prSet phldrT="[Text]" custT="1"/>
      <dgm:spPr/>
      <dgm:t>
        <a:bodyPr/>
        <a:lstStyle/>
        <a:p>
          <a:r>
            <a:rPr lang="en-US" sz="1100" dirty="0">
              <a:solidFill>
                <a:schemeClr val="tx1"/>
              </a:solidFill>
            </a:rPr>
            <a:t>Religion</a:t>
          </a:r>
        </a:p>
      </dgm:t>
    </dgm:pt>
    <dgm:pt modelId="{FF40D702-1701-408E-B214-7A69D07A9117}" type="parTrans" cxnId="{B62F6BAE-18C5-4875-B139-9851AF80F8CA}">
      <dgm:prSet/>
      <dgm:spPr/>
      <dgm:t>
        <a:bodyPr/>
        <a:lstStyle/>
        <a:p>
          <a:endParaRPr lang="en-US" dirty="0"/>
        </a:p>
      </dgm:t>
    </dgm:pt>
    <dgm:pt modelId="{4482B094-3196-4461-B041-0007F04A23FE}" type="sibTrans" cxnId="{B62F6BAE-18C5-4875-B139-9851AF80F8CA}">
      <dgm:prSet/>
      <dgm:spPr/>
      <dgm:t>
        <a:bodyPr/>
        <a:lstStyle/>
        <a:p>
          <a:endParaRPr lang="en-US"/>
        </a:p>
      </dgm:t>
    </dgm:pt>
    <dgm:pt modelId="{DC67B397-6D7A-464C-8FE7-CD0BC7933B96}">
      <dgm:prSet phldrT="[Text]" custT="1"/>
      <dgm:spPr/>
      <dgm:t>
        <a:bodyPr/>
        <a:lstStyle/>
        <a:p>
          <a:r>
            <a:rPr lang="en-US" sz="1100" dirty="0">
              <a:solidFill>
                <a:schemeClr val="tx1"/>
              </a:solidFill>
            </a:rPr>
            <a:t>Cultural differences</a:t>
          </a:r>
        </a:p>
      </dgm:t>
    </dgm:pt>
    <dgm:pt modelId="{9D17774B-EDB1-41A0-B05E-3D61678CA2A3}" type="parTrans" cxnId="{FBBE593C-4AD4-456B-9268-0CB3B9E8EED2}">
      <dgm:prSet/>
      <dgm:spPr/>
      <dgm:t>
        <a:bodyPr/>
        <a:lstStyle/>
        <a:p>
          <a:endParaRPr lang="en-US" dirty="0"/>
        </a:p>
      </dgm:t>
    </dgm:pt>
    <dgm:pt modelId="{DE8B5BAF-26AA-46A9-A385-6B1EE71ADFF4}" type="sibTrans" cxnId="{FBBE593C-4AD4-456B-9268-0CB3B9E8EED2}">
      <dgm:prSet/>
      <dgm:spPr/>
      <dgm:t>
        <a:bodyPr/>
        <a:lstStyle/>
        <a:p>
          <a:endParaRPr lang="en-US"/>
        </a:p>
      </dgm:t>
    </dgm:pt>
    <dgm:pt modelId="{E3D85106-EDAD-402F-B0AD-4EBBBEEE4C34}">
      <dgm:prSet phldrT="[Text]" custT="1"/>
      <dgm:spPr/>
      <dgm:t>
        <a:bodyPr/>
        <a:lstStyle/>
        <a:p>
          <a:r>
            <a:rPr lang="en-US" sz="1100" dirty="0">
              <a:solidFill>
                <a:schemeClr val="tx1"/>
              </a:solidFill>
            </a:rPr>
            <a:t>Marriage / civil partnership</a:t>
          </a:r>
        </a:p>
      </dgm:t>
    </dgm:pt>
    <dgm:pt modelId="{506DB2F0-97CA-4FAD-9D35-4CBF7EACA338}" type="parTrans" cxnId="{0FEC485A-90D8-4FBE-AA51-1AE97713E691}">
      <dgm:prSet/>
      <dgm:spPr/>
      <dgm:t>
        <a:bodyPr/>
        <a:lstStyle/>
        <a:p>
          <a:endParaRPr lang="en-US" dirty="0"/>
        </a:p>
      </dgm:t>
    </dgm:pt>
    <dgm:pt modelId="{AA1E313A-F564-4491-80ED-5B3FC62D347F}" type="sibTrans" cxnId="{0FEC485A-90D8-4FBE-AA51-1AE97713E691}">
      <dgm:prSet/>
      <dgm:spPr/>
      <dgm:t>
        <a:bodyPr/>
        <a:lstStyle/>
        <a:p>
          <a:endParaRPr lang="en-US"/>
        </a:p>
      </dgm:t>
    </dgm:pt>
    <dgm:pt modelId="{1C69B85D-446C-407B-A695-71871D29D1F0}">
      <dgm:prSet phldrT="[Text]" custT="1"/>
      <dgm:spPr/>
      <dgm:t>
        <a:bodyPr/>
        <a:lstStyle/>
        <a:p>
          <a:r>
            <a:rPr lang="en-US" sz="1100" dirty="0">
              <a:solidFill>
                <a:schemeClr val="tx1"/>
              </a:solidFill>
            </a:rPr>
            <a:t>Music</a:t>
          </a:r>
        </a:p>
      </dgm:t>
    </dgm:pt>
    <dgm:pt modelId="{F224316A-21A2-4549-AB3D-1DD2533EBBC8}" type="parTrans" cxnId="{130BAE59-47F1-4D2F-8BD2-39E10AEE39F6}">
      <dgm:prSet/>
      <dgm:spPr/>
      <dgm:t>
        <a:bodyPr/>
        <a:lstStyle/>
        <a:p>
          <a:endParaRPr lang="en-US" dirty="0"/>
        </a:p>
      </dgm:t>
    </dgm:pt>
    <dgm:pt modelId="{FE55BAB0-4CD7-4742-9068-4C1CD5EEFC2C}" type="sibTrans" cxnId="{130BAE59-47F1-4D2F-8BD2-39E10AEE39F6}">
      <dgm:prSet/>
      <dgm:spPr/>
      <dgm:t>
        <a:bodyPr/>
        <a:lstStyle/>
        <a:p>
          <a:endParaRPr lang="en-US"/>
        </a:p>
      </dgm:t>
    </dgm:pt>
    <dgm:pt modelId="{1EE18F3A-278C-4D1C-9385-8FE704B77CCE}">
      <dgm:prSet phldrT="[Text]" custT="1"/>
      <dgm:spPr/>
      <dgm:t>
        <a:bodyPr/>
        <a:lstStyle/>
        <a:p>
          <a:r>
            <a:rPr lang="en-US" sz="1100" dirty="0">
              <a:solidFill>
                <a:schemeClr val="tx1"/>
              </a:solidFill>
            </a:rPr>
            <a:t>Food</a:t>
          </a:r>
        </a:p>
      </dgm:t>
    </dgm:pt>
    <dgm:pt modelId="{873D2207-7574-4C69-8546-FD554BA760AA}" type="parTrans" cxnId="{CBA77159-8B2E-4DD5-B928-EBC8A8797C1B}">
      <dgm:prSet/>
      <dgm:spPr/>
      <dgm:t>
        <a:bodyPr/>
        <a:lstStyle/>
        <a:p>
          <a:endParaRPr lang="en-US" dirty="0"/>
        </a:p>
      </dgm:t>
    </dgm:pt>
    <dgm:pt modelId="{F25F6027-6878-4587-BA66-6FDF37C26427}" type="sibTrans" cxnId="{CBA77159-8B2E-4DD5-B928-EBC8A8797C1B}">
      <dgm:prSet/>
      <dgm:spPr/>
      <dgm:t>
        <a:bodyPr/>
        <a:lstStyle/>
        <a:p>
          <a:endParaRPr lang="en-US"/>
        </a:p>
      </dgm:t>
    </dgm:pt>
    <dgm:pt modelId="{FDC586E9-64AA-40B8-A51C-1EAE3228714C}">
      <dgm:prSet phldrT="[Text]" custT="1"/>
      <dgm:spPr/>
      <dgm:t>
        <a:bodyPr/>
        <a:lstStyle/>
        <a:p>
          <a:r>
            <a:rPr lang="en-US" sz="1100" dirty="0">
              <a:solidFill>
                <a:schemeClr val="tx1"/>
              </a:solidFill>
            </a:rPr>
            <a:t>Dress</a:t>
          </a:r>
        </a:p>
      </dgm:t>
    </dgm:pt>
    <dgm:pt modelId="{E4ECAC5F-487D-4DF8-BE0B-55F9C3AB830B}" type="parTrans" cxnId="{68F30312-8FDA-44DD-A567-73EF1E1975EC}">
      <dgm:prSet/>
      <dgm:spPr/>
      <dgm:t>
        <a:bodyPr/>
        <a:lstStyle/>
        <a:p>
          <a:endParaRPr lang="en-US" dirty="0"/>
        </a:p>
      </dgm:t>
    </dgm:pt>
    <dgm:pt modelId="{F23F1981-D94B-4C09-8A72-730CD24ADF21}" type="sibTrans" cxnId="{68F30312-8FDA-44DD-A567-73EF1E1975EC}">
      <dgm:prSet/>
      <dgm:spPr/>
      <dgm:t>
        <a:bodyPr/>
        <a:lstStyle/>
        <a:p>
          <a:endParaRPr lang="en-US"/>
        </a:p>
      </dgm:t>
    </dgm:pt>
    <dgm:pt modelId="{D65DB7C3-8F44-43B0-BA43-E7BCBCE5D6FA}">
      <dgm:prSet phldrT="[Text]" custT="1"/>
      <dgm:spPr/>
      <dgm:t>
        <a:bodyPr/>
        <a:lstStyle/>
        <a:p>
          <a:r>
            <a:rPr lang="en-US" sz="1100" dirty="0">
              <a:solidFill>
                <a:schemeClr val="tx1"/>
              </a:solidFill>
            </a:rPr>
            <a:t>Gender/gender reassignment</a:t>
          </a:r>
        </a:p>
      </dgm:t>
    </dgm:pt>
    <dgm:pt modelId="{D75D7D55-09DA-48C9-A6DA-F9FC5F7B30D7}" type="parTrans" cxnId="{A1A48C49-45DC-40EB-9D2A-5FDD71C5E9FC}">
      <dgm:prSet/>
      <dgm:spPr/>
      <dgm:t>
        <a:bodyPr/>
        <a:lstStyle/>
        <a:p>
          <a:endParaRPr lang="en-US" dirty="0"/>
        </a:p>
      </dgm:t>
    </dgm:pt>
    <dgm:pt modelId="{B2156F4F-78F0-4172-9540-69383A67F08D}" type="sibTrans" cxnId="{A1A48C49-45DC-40EB-9D2A-5FDD71C5E9FC}">
      <dgm:prSet/>
      <dgm:spPr/>
      <dgm:t>
        <a:bodyPr/>
        <a:lstStyle/>
        <a:p>
          <a:endParaRPr lang="en-US"/>
        </a:p>
      </dgm:t>
    </dgm:pt>
    <dgm:pt modelId="{C3656D9C-290B-4060-93BF-061F66D19050}">
      <dgm:prSet phldrT="[Text]" custT="1"/>
      <dgm:spPr/>
      <dgm:t>
        <a:bodyPr/>
        <a:lstStyle/>
        <a:p>
          <a:r>
            <a:rPr lang="en-US" sz="1100" dirty="0">
              <a:solidFill>
                <a:schemeClr val="tx1"/>
              </a:solidFill>
            </a:rPr>
            <a:t>Family structure</a:t>
          </a:r>
        </a:p>
      </dgm:t>
    </dgm:pt>
    <dgm:pt modelId="{B2E240A9-1FE6-48EA-BAB8-914C639E5825}" type="parTrans" cxnId="{78B2B157-C077-4E79-8760-1CF1CF6154A5}">
      <dgm:prSet/>
      <dgm:spPr/>
      <dgm:t>
        <a:bodyPr/>
        <a:lstStyle/>
        <a:p>
          <a:endParaRPr lang="en-US" dirty="0"/>
        </a:p>
      </dgm:t>
    </dgm:pt>
    <dgm:pt modelId="{05FF36D1-2309-4999-8809-15E40DE975B0}" type="sibTrans" cxnId="{78B2B157-C077-4E79-8760-1CF1CF6154A5}">
      <dgm:prSet/>
      <dgm:spPr/>
      <dgm:t>
        <a:bodyPr/>
        <a:lstStyle/>
        <a:p>
          <a:endParaRPr lang="en-US"/>
        </a:p>
      </dgm:t>
    </dgm:pt>
    <dgm:pt modelId="{466A12E8-AA07-4D48-9ECB-D0A4D4C9D9B1}">
      <dgm:prSet phldrT="[Text]" custT="1"/>
      <dgm:spPr/>
      <dgm:t>
        <a:bodyPr/>
        <a:lstStyle/>
        <a:p>
          <a:r>
            <a:rPr lang="en-US" sz="1100" dirty="0">
              <a:solidFill>
                <a:schemeClr val="tx1"/>
              </a:solidFill>
            </a:rPr>
            <a:t>Age</a:t>
          </a:r>
        </a:p>
      </dgm:t>
    </dgm:pt>
    <dgm:pt modelId="{5A705401-078B-467D-8F83-B14836FBB8EA}" type="parTrans" cxnId="{A57BCA3B-0970-418E-A0EC-4EE29810FC30}">
      <dgm:prSet/>
      <dgm:spPr/>
      <dgm:t>
        <a:bodyPr/>
        <a:lstStyle/>
        <a:p>
          <a:endParaRPr lang="en-US" dirty="0"/>
        </a:p>
      </dgm:t>
    </dgm:pt>
    <dgm:pt modelId="{4DE11D91-815D-4966-9102-AA8AFCC56E47}" type="sibTrans" cxnId="{A57BCA3B-0970-418E-A0EC-4EE29810FC30}">
      <dgm:prSet/>
      <dgm:spPr/>
      <dgm:t>
        <a:bodyPr/>
        <a:lstStyle/>
        <a:p>
          <a:endParaRPr lang="en-US"/>
        </a:p>
      </dgm:t>
    </dgm:pt>
    <dgm:pt modelId="{4AE59454-DE13-4996-B182-9F33A43ECD1F}">
      <dgm:prSet phldrT="[Text]" custT="1"/>
      <dgm:spPr/>
      <dgm:t>
        <a:bodyPr/>
        <a:lstStyle/>
        <a:p>
          <a:r>
            <a:rPr lang="en-US" sz="1100" dirty="0">
              <a:solidFill>
                <a:schemeClr val="tx1"/>
              </a:solidFill>
            </a:rPr>
            <a:t>Sexuality and sexual orientation</a:t>
          </a:r>
        </a:p>
      </dgm:t>
    </dgm:pt>
    <dgm:pt modelId="{A03C1F61-47EB-4172-B6E0-D967D9C1A626}" type="parTrans" cxnId="{4DD029A1-CDE2-4E44-B247-1D8A5304C899}">
      <dgm:prSet/>
      <dgm:spPr/>
      <dgm:t>
        <a:bodyPr/>
        <a:lstStyle/>
        <a:p>
          <a:endParaRPr lang="en-US" dirty="0"/>
        </a:p>
      </dgm:t>
    </dgm:pt>
    <dgm:pt modelId="{3E8119F1-B0AA-458A-8C63-54BD2CDA15B0}" type="sibTrans" cxnId="{4DD029A1-CDE2-4E44-B247-1D8A5304C899}">
      <dgm:prSet/>
      <dgm:spPr/>
      <dgm:t>
        <a:bodyPr/>
        <a:lstStyle/>
        <a:p>
          <a:endParaRPr lang="en-US"/>
        </a:p>
      </dgm:t>
    </dgm:pt>
    <dgm:pt modelId="{08531912-A121-43B3-A807-8EB73008FD06}">
      <dgm:prSet phldrT="[Text]" custT="1"/>
      <dgm:spPr/>
      <dgm:t>
        <a:bodyPr/>
        <a:lstStyle/>
        <a:p>
          <a:r>
            <a:rPr lang="en-US" sz="1100" dirty="0">
              <a:solidFill>
                <a:schemeClr val="tx1"/>
              </a:solidFill>
            </a:rPr>
            <a:t>Language</a:t>
          </a:r>
        </a:p>
      </dgm:t>
    </dgm:pt>
    <dgm:pt modelId="{F69D3AD1-9402-4FA6-AD3A-9FB651BC8E83}" type="parTrans" cxnId="{BB312E65-5A4F-403E-A180-07DDDD53DB92}">
      <dgm:prSet/>
      <dgm:spPr/>
      <dgm:t>
        <a:bodyPr/>
        <a:lstStyle/>
        <a:p>
          <a:endParaRPr lang="en-US" dirty="0"/>
        </a:p>
      </dgm:t>
    </dgm:pt>
    <dgm:pt modelId="{FA741C4B-BA5A-43BF-B422-51AC2C64645A}" type="sibTrans" cxnId="{BB312E65-5A4F-403E-A180-07DDDD53DB92}">
      <dgm:prSet/>
      <dgm:spPr/>
      <dgm:t>
        <a:bodyPr/>
        <a:lstStyle/>
        <a:p>
          <a:endParaRPr lang="en-US"/>
        </a:p>
      </dgm:t>
    </dgm:pt>
    <dgm:pt modelId="{09E2153E-ACB5-4ACD-A0AD-BD4403FACCDE}">
      <dgm:prSet phldrT="[Text]" custT="1"/>
      <dgm:spPr/>
      <dgm:t>
        <a:bodyPr/>
        <a:lstStyle/>
        <a:p>
          <a:r>
            <a:rPr lang="en-US" sz="1100" dirty="0">
              <a:solidFill>
                <a:schemeClr val="tx1"/>
              </a:solidFill>
            </a:rPr>
            <a:t>Social class</a:t>
          </a:r>
        </a:p>
      </dgm:t>
    </dgm:pt>
    <dgm:pt modelId="{29F226BE-0E73-4943-ACB7-1C7E795FE392}" type="parTrans" cxnId="{A60E273C-01C2-418C-B92B-0ACADC735E02}">
      <dgm:prSet/>
      <dgm:spPr/>
      <dgm:t>
        <a:bodyPr/>
        <a:lstStyle/>
        <a:p>
          <a:endParaRPr lang="en-US" dirty="0"/>
        </a:p>
      </dgm:t>
    </dgm:pt>
    <dgm:pt modelId="{5E1F3CBB-CA9C-4B1E-BF4F-1B163A96D5F2}" type="sibTrans" cxnId="{A60E273C-01C2-418C-B92B-0ACADC735E02}">
      <dgm:prSet/>
      <dgm:spPr/>
      <dgm:t>
        <a:bodyPr/>
        <a:lstStyle/>
        <a:p>
          <a:endParaRPr lang="en-US"/>
        </a:p>
      </dgm:t>
    </dgm:pt>
    <dgm:pt modelId="{B8E8A084-047C-4633-A554-8257723EFF92}" type="pres">
      <dgm:prSet presAssocID="{6BF13DEC-AFAD-47E3-A2A6-39A149862B86}" presName="cycle" presStyleCnt="0">
        <dgm:presLayoutVars>
          <dgm:chMax val="1"/>
          <dgm:dir/>
          <dgm:animLvl val="ctr"/>
          <dgm:resizeHandles val="exact"/>
        </dgm:presLayoutVars>
      </dgm:prSet>
      <dgm:spPr/>
    </dgm:pt>
    <dgm:pt modelId="{79C6E453-D12D-4262-A64C-4E635FDA4919}" type="pres">
      <dgm:prSet presAssocID="{9235A097-064F-4911-AAE1-04526D35C944}" presName="centerShape" presStyleLbl="node0" presStyleIdx="0" presStyleCnt="1" custScaleX="145332"/>
      <dgm:spPr/>
    </dgm:pt>
    <dgm:pt modelId="{D5371E94-8D19-42AA-A951-E720AC597CF7}" type="pres">
      <dgm:prSet presAssocID="{B96D3ECE-C88B-4530-AD01-C46F56736E64}" presName="Name9" presStyleLbl="parChTrans1D2" presStyleIdx="0" presStyleCnt="13"/>
      <dgm:spPr/>
    </dgm:pt>
    <dgm:pt modelId="{06D61BD0-4534-4546-BD46-A13D029AFD11}" type="pres">
      <dgm:prSet presAssocID="{B96D3ECE-C88B-4530-AD01-C46F56736E64}" presName="connTx" presStyleLbl="parChTrans1D2" presStyleIdx="0" presStyleCnt="13"/>
      <dgm:spPr/>
    </dgm:pt>
    <dgm:pt modelId="{EEC60532-FAD1-4706-91B5-05A5009EEA2C}" type="pres">
      <dgm:prSet presAssocID="{4FAE1263-EFAE-4F22-8565-8A9082FBCA39}" presName="node" presStyleLbl="node1" presStyleIdx="0" presStyleCnt="13">
        <dgm:presLayoutVars>
          <dgm:bulletEnabled val="1"/>
        </dgm:presLayoutVars>
      </dgm:prSet>
      <dgm:spPr/>
    </dgm:pt>
    <dgm:pt modelId="{B21B19F5-B9A4-46F2-8E1C-C277BE28DA2F}" type="pres">
      <dgm:prSet presAssocID="{FF40D702-1701-408E-B214-7A69D07A9117}" presName="Name9" presStyleLbl="parChTrans1D2" presStyleIdx="1" presStyleCnt="13"/>
      <dgm:spPr/>
    </dgm:pt>
    <dgm:pt modelId="{9320937E-51BB-4E29-ABED-68308277825D}" type="pres">
      <dgm:prSet presAssocID="{FF40D702-1701-408E-B214-7A69D07A9117}" presName="connTx" presStyleLbl="parChTrans1D2" presStyleIdx="1" presStyleCnt="13"/>
      <dgm:spPr/>
    </dgm:pt>
    <dgm:pt modelId="{779376E7-FD1E-4F98-832D-070C40D20702}" type="pres">
      <dgm:prSet presAssocID="{29BD2996-491E-4728-8C66-A741F3093E2E}" presName="node" presStyleLbl="node1" presStyleIdx="1" presStyleCnt="13" custScaleX="135228">
        <dgm:presLayoutVars>
          <dgm:bulletEnabled val="1"/>
        </dgm:presLayoutVars>
      </dgm:prSet>
      <dgm:spPr/>
    </dgm:pt>
    <dgm:pt modelId="{C8EF5774-26AC-48E2-BBD2-6F55AD71EB4B}" type="pres">
      <dgm:prSet presAssocID="{9D17774B-EDB1-41A0-B05E-3D61678CA2A3}" presName="Name9" presStyleLbl="parChTrans1D2" presStyleIdx="2" presStyleCnt="13"/>
      <dgm:spPr/>
    </dgm:pt>
    <dgm:pt modelId="{C7BDC398-BE92-435A-9412-C8868C3DFADA}" type="pres">
      <dgm:prSet presAssocID="{9D17774B-EDB1-41A0-B05E-3D61678CA2A3}" presName="connTx" presStyleLbl="parChTrans1D2" presStyleIdx="2" presStyleCnt="13"/>
      <dgm:spPr/>
    </dgm:pt>
    <dgm:pt modelId="{AA4074F7-CCF2-4BFB-A531-2DC0AE0C6D27}" type="pres">
      <dgm:prSet presAssocID="{DC67B397-6D7A-464C-8FE7-CD0BC7933B96}" presName="node" presStyleLbl="node1" presStyleIdx="2" presStyleCnt="13" custScaleX="171056">
        <dgm:presLayoutVars>
          <dgm:bulletEnabled val="1"/>
        </dgm:presLayoutVars>
      </dgm:prSet>
      <dgm:spPr/>
    </dgm:pt>
    <dgm:pt modelId="{0E9481C6-08FE-43E2-BD22-5BFB00CC7740}" type="pres">
      <dgm:prSet presAssocID="{F224316A-21A2-4549-AB3D-1DD2533EBBC8}" presName="Name9" presStyleLbl="parChTrans1D2" presStyleIdx="3" presStyleCnt="13"/>
      <dgm:spPr/>
    </dgm:pt>
    <dgm:pt modelId="{F3A5A684-BA2C-4BA2-9642-B6BBC50610A5}" type="pres">
      <dgm:prSet presAssocID="{F224316A-21A2-4549-AB3D-1DD2533EBBC8}" presName="connTx" presStyleLbl="parChTrans1D2" presStyleIdx="3" presStyleCnt="13"/>
      <dgm:spPr/>
    </dgm:pt>
    <dgm:pt modelId="{C49778E1-B7F7-4B31-B0E2-184AF0D8758F}" type="pres">
      <dgm:prSet presAssocID="{1C69B85D-446C-407B-A695-71871D29D1F0}" presName="node" presStyleLbl="node1" presStyleIdx="3" presStyleCnt="13" custRadScaleRad="101294" custRadScaleInc="-20632">
        <dgm:presLayoutVars>
          <dgm:bulletEnabled val="1"/>
        </dgm:presLayoutVars>
      </dgm:prSet>
      <dgm:spPr/>
    </dgm:pt>
    <dgm:pt modelId="{76616FE1-0E1B-48C4-8138-25041F1972FA}" type="pres">
      <dgm:prSet presAssocID="{873D2207-7574-4C69-8546-FD554BA760AA}" presName="Name9" presStyleLbl="parChTrans1D2" presStyleIdx="4" presStyleCnt="13"/>
      <dgm:spPr/>
    </dgm:pt>
    <dgm:pt modelId="{8A213F22-AA65-4F62-91ED-06C61E89EE75}" type="pres">
      <dgm:prSet presAssocID="{873D2207-7574-4C69-8546-FD554BA760AA}" presName="connTx" presStyleLbl="parChTrans1D2" presStyleIdx="4" presStyleCnt="13"/>
      <dgm:spPr/>
    </dgm:pt>
    <dgm:pt modelId="{27227B90-DA63-4CBD-9B12-68320CC15570}" type="pres">
      <dgm:prSet presAssocID="{1EE18F3A-278C-4D1C-9385-8FE704B77CCE}" presName="node" presStyleLbl="node1" presStyleIdx="4" presStyleCnt="13" custRadScaleRad="102650" custRadScaleInc="-48216">
        <dgm:presLayoutVars>
          <dgm:bulletEnabled val="1"/>
        </dgm:presLayoutVars>
      </dgm:prSet>
      <dgm:spPr/>
    </dgm:pt>
    <dgm:pt modelId="{E9D0D79F-3558-43C0-A02C-A5153B35DFC4}" type="pres">
      <dgm:prSet presAssocID="{E4ECAC5F-487D-4DF8-BE0B-55F9C3AB830B}" presName="Name9" presStyleLbl="parChTrans1D2" presStyleIdx="5" presStyleCnt="13"/>
      <dgm:spPr/>
    </dgm:pt>
    <dgm:pt modelId="{16B5C801-D317-4A70-AD35-575163772305}" type="pres">
      <dgm:prSet presAssocID="{E4ECAC5F-487D-4DF8-BE0B-55F9C3AB830B}" presName="connTx" presStyleLbl="parChTrans1D2" presStyleIdx="5" presStyleCnt="13"/>
      <dgm:spPr/>
    </dgm:pt>
    <dgm:pt modelId="{D33FA2FF-ECCE-46F0-9853-AAD2D79AAC63}" type="pres">
      <dgm:prSet presAssocID="{FDC586E9-64AA-40B8-A51C-1EAE3228714C}" presName="node" presStyleLbl="node1" presStyleIdx="5" presStyleCnt="13" custRadScaleRad="103605" custRadScaleInc="-80865">
        <dgm:presLayoutVars>
          <dgm:bulletEnabled val="1"/>
        </dgm:presLayoutVars>
      </dgm:prSet>
      <dgm:spPr/>
    </dgm:pt>
    <dgm:pt modelId="{0EFDF3B3-485B-47D5-A405-B7797E62DAFE}" type="pres">
      <dgm:prSet presAssocID="{D75D7D55-09DA-48C9-A6DA-F9FC5F7B30D7}" presName="Name9" presStyleLbl="parChTrans1D2" presStyleIdx="6" presStyleCnt="13"/>
      <dgm:spPr/>
    </dgm:pt>
    <dgm:pt modelId="{C6624EA4-EE3C-47CE-A7C5-1CB6BBFE5CA0}" type="pres">
      <dgm:prSet presAssocID="{D75D7D55-09DA-48C9-A6DA-F9FC5F7B30D7}" presName="connTx" presStyleLbl="parChTrans1D2" presStyleIdx="6" presStyleCnt="13"/>
      <dgm:spPr/>
    </dgm:pt>
    <dgm:pt modelId="{E028F0EF-BE79-4E8D-B8D1-4E433FBE68F2}" type="pres">
      <dgm:prSet presAssocID="{D65DB7C3-8F44-43B0-BA43-E7BCBCE5D6FA}" presName="node" presStyleLbl="node1" presStyleIdx="6" presStyleCnt="13" custScaleX="234519" custScaleY="131594" custRadScaleRad="99229" custRadScaleInc="-51089">
        <dgm:presLayoutVars>
          <dgm:bulletEnabled val="1"/>
        </dgm:presLayoutVars>
      </dgm:prSet>
      <dgm:spPr/>
    </dgm:pt>
    <dgm:pt modelId="{1ABA847E-A174-40CC-8454-CE0469B93B18}" type="pres">
      <dgm:prSet presAssocID="{506DB2F0-97CA-4FAD-9D35-4CBF7EACA338}" presName="Name9" presStyleLbl="parChTrans1D2" presStyleIdx="7" presStyleCnt="13"/>
      <dgm:spPr/>
    </dgm:pt>
    <dgm:pt modelId="{3344B895-1C05-4652-9404-5D58AD236881}" type="pres">
      <dgm:prSet presAssocID="{506DB2F0-97CA-4FAD-9D35-4CBF7EACA338}" presName="connTx" presStyleLbl="parChTrans1D2" presStyleIdx="7" presStyleCnt="13"/>
      <dgm:spPr/>
    </dgm:pt>
    <dgm:pt modelId="{C6A8749A-9D70-4FF2-9CED-9D95F2660537}" type="pres">
      <dgm:prSet presAssocID="{E3D85106-EDAD-402F-B0AD-4EBBBEEE4C34}" presName="node" presStyleLbl="node1" presStyleIdx="7" presStyleCnt="13" custScaleX="199232" custRadScaleRad="106626" custRadScaleInc="71136">
        <dgm:presLayoutVars>
          <dgm:bulletEnabled val="1"/>
        </dgm:presLayoutVars>
      </dgm:prSet>
      <dgm:spPr/>
    </dgm:pt>
    <dgm:pt modelId="{88F1527A-901D-41F8-A8BC-A8891808AA60}" type="pres">
      <dgm:prSet presAssocID="{B2E240A9-1FE6-48EA-BAB8-914C639E5825}" presName="Name9" presStyleLbl="parChTrans1D2" presStyleIdx="8" presStyleCnt="13"/>
      <dgm:spPr/>
    </dgm:pt>
    <dgm:pt modelId="{BE46F4AA-689F-465B-A0DD-2696D950D618}" type="pres">
      <dgm:prSet presAssocID="{B2E240A9-1FE6-48EA-BAB8-914C639E5825}" presName="connTx" presStyleLbl="parChTrans1D2" presStyleIdx="8" presStyleCnt="13"/>
      <dgm:spPr/>
    </dgm:pt>
    <dgm:pt modelId="{22EC67C0-E7E3-4753-858F-D0D0EB071834}" type="pres">
      <dgm:prSet presAssocID="{C3656D9C-290B-4060-93BF-061F66D19050}" presName="node" presStyleLbl="node1" presStyleIdx="8" presStyleCnt="13" custScaleX="156141" custRadScaleRad="101125" custRadScaleInc="67304">
        <dgm:presLayoutVars>
          <dgm:bulletEnabled val="1"/>
        </dgm:presLayoutVars>
      </dgm:prSet>
      <dgm:spPr/>
    </dgm:pt>
    <dgm:pt modelId="{2CF34E69-153A-4C42-A933-1A5968A5E261}" type="pres">
      <dgm:prSet presAssocID="{5A705401-078B-467D-8F83-B14836FBB8EA}" presName="Name9" presStyleLbl="parChTrans1D2" presStyleIdx="9" presStyleCnt="13"/>
      <dgm:spPr/>
    </dgm:pt>
    <dgm:pt modelId="{F4B11817-2782-4FC2-8A5C-F9E943865DAC}" type="pres">
      <dgm:prSet presAssocID="{5A705401-078B-467D-8F83-B14836FBB8EA}" presName="connTx" presStyleLbl="parChTrans1D2" presStyleIdx="9" presStyleCnt="13"/>
      <dgm:spPr/>
    </dgm:pt>
    <dgm:pt modelId="{333F803B-D2DB-477C-B89A-6D4A4917E940}" type="pres">
      <dgm:prSet presAssocID="{466A12E8-AA07-4D48-9ECB-D0A4D4C9D9B1}" presName="node" presStyleLbl="node1" presStyleIdx="9" presStyleCnt="13" custRadScaleRad="101387" custRadScaleInc="32941">
        <dgm:presLayoutVars>
          <dgm:bulletEnabled val="1"/>
        </dgm:presLayoutVars>
      </dgm:prSet>
      <dgm:spPr/>
    </dgm:pt>
    <dgm:pt modelId="{5407A487-B535-43F1-8950-2493A00480D8}" type="pres">
      <dgm:prSet presAssocID="{A03C1F61-47EB-4172-B6E0-D967D9C1A626}" presName="Name9" presStyleLbl="parChTrans1D2" presStyleIdx="10" presStyleCnt="13"/>
      <dgm:spPr/>
    </dgm:pt>
    <dgm:pt modelId="{E2A3CDFA-1DCE-4196-8103-B6B2F4BCE9D4}" type="pres">
      <dgm:prSet presAssocID="{A03C1F61-47EB-4172-B6E0-D967D9C1A626}" presName="connTx" presStyleLbl="parChTrans1D2" presStyleIdx="10" presStyleCnt="13"/>
      <dgm:spPr/>
    </dgm:pt>
    <dgm:pt modelId="{58AD2456-585A-417A-BF27-CC067B4EAC3F}" type="pres">
      <dgm:prSet presAssocID="{4AE59454-DE13-4996-B182-9F33A43ECD1F}" presName="node" presStyleLbl="node1" presStyleIdx="10" presStyleCnt="13" custScaleX="195983">
        <dgm:presLayoutVars>
          <dgm:bulletEnabled val="1"/>
        </dgm:presLayoutVars>
      </dgm:prSet>
      <dgm:spPr/>
    </dgm:pt>
    <dgm:pt modelId="{A5C04D72-384A-4EF1-893E-0D528B7343E2}" type="pres">
      <dgm:prSet presAssocID="{F69D3AD1-9402-4FA6-AD3A-9FB651BC8E83}" presName="Name9" presStyleLbl="parChTrans1D2" presStyleIdx="11" presStyleCnt="13"/>
      <dgm:spPr/>
    </dgm:pt>
    <dgm:pt modelId="{2E19AD01-CB82-493D-A3B9-B879F0DFA29B}" type="pres">
      <dgm:prSet presAssocID="{F69D3AD1-9402-4FA6-AD3A-9FB651BC8E83}" presName="connTx" presStyleLbl="parChTrans1D2" presStyleIdx="11" presStyleCnt="13"/>
      <dgm:spPr/>
    </dgm:pt>
    <dgm:pt modelId="{62B102E5-4167-4E89-AF9F-7A11855EC953}" type="pres">
      <dgm:prSet presAssocID="{08531912-A121-43B3-A807-8EB73008FD06}" presName="node" presStyleLbl="node1" presStyleIdx="11" presStyleCnt="13" custScaleX="156594">
        <dgm:presLayoutVars>
          <dgm:bulletEnabled val="1"/>
        </dgm:presLayoutVars>
      </dgm:prSet>
      <dgm:spPr/>
    </dgm:pt>
    <dgm:pt modelId="{5E4544B5-EC24-4EDE-A6B7-AFE69E84C349}" type="pres">
      <dgm:prSet presAssocID="{29F226BE-0E73-4943-ACB7-1C7E795FE392}" presName="Name9" presStyleLbl="parChTrans1D2" presStyleIdx="12" presStyleCnt="13"/>
      <dgm:spPr/>
    </dgm:pt>
    <dgm:pt modelId="{0B936FFD-D2D6-4EF3-90CD-F1CD8D837A62}" type="pres">
      <dgm:prSet presAssocID="{29F226BE-0E73-4943-ACB7-1C7E795FE392}" presName="connTx" presStyleLbl="parChTrans1D2" presStyleIdx="12" presStyleCnt="13"/>
      <dgm:spPr/>
    </dgm:pt>
    <dgm:pt modelId="{EECDC80B-ABD7-45FF-8207-4D47CFF8655F}" type="pres">
      <dgm:prSet presAssocID="{09E2153E-ACB5-4ACD-A0AD-BD4403FACCDE}" presName="node" presStyleLbl="node1" presStyleIdx="12" presStyleCnt="13">
        <dgm:presLayoutVars>
          <dgm:bulletEnabled val="1"/>
        </dgm:presLayoutVars>
      </dgm:prSet>
      <dgm:spPr/>
    </dgm:pt>
  </dgm:ptLst>
  <dgm:cxnLst>
    <dgm:cxn modelId="{B06E5F05-7201-4265-BDC4-C58971851FE9}" type="presOf" srcId="{6BF13DEC-AFAD-47E3-A2A6-39A149862B86}" destId="{B8E8A084-047C-4633-A554-8257723EFF92}" srcOrd="0" destOrd="0" presId="urn:microsoft.com/office/officeart/2005/8/layout/radial1"/>
    <dgm:cxn modelId="{15495E11-CD4C-4238-93FB-9425AD018571}" type="presOf" srcId="{F69D3AD1-9402-4FA6-AD3A-9FB651BC8E83}" destId="{2E19AD01-CB82-493D-A3B9-B879F0DFA29B}" srcOrd="1" destOrd="0" presId="urn:microsoft.com/office/officeart/2005/8/layout/radial1"/>
    <dgm:cxn modelId="{68F30312-8FDA-44DD-A567-73EF1E1975EC}" srcId="{9235A097-064F-4911-AAE1-04526D35C944}" destId="{FDC586E9-64AA-40B8-A51C-1EAE3228714C}" srcOrd="5" destOrd="0" parTransId="{E4ECAC5F-487D-4DF8-BE0B-55F9C3AB830B}" sibTransId="{F23F1981-D94B-4C09-8A72-730CD24ADF21}"/>
    <dgm:cxn modelId="{B422AC14-050E-4147-B80D-5F2FA1618DCB}" type="presOf" srcId="{FF40D702-1701-408E-B214-7A69D07A9117}" destId="{9320937E-51BB-4E29-ABED-68308277825D}" srcOrd="1" destOrd="0" presId="urn:microsoft.com/office/officeart/2005/8/layout/radial1"/>
    <dgm:cxn modelId="{4160A61A-6029-47DD-83AF-12604AC6B1C9}" type="presOf" srcId="{4FAE1263-EFAE-4F22-8565-8A9082FBCA39}" destId="{EEC60532-FAD1-4706-91B5-05A5009EEA2C}" srcOrd="0" destOrd="0" presId="urn:microsoft.com/office/officeart/2005/8/layout/radial1"/>
    <dgm:cxn modelId="{AA54DC24-FC9B-4FD7-8CBA-8D9698F53EA4}" type="presOf" srcId="{506DB2F0-97CA-4FAD-9D35-4CBF7EACA338}" destId="{3344B895-1C05-4652-9404-5D58AD236881}" srcOrd="1" destOrd="0" presId="urn:microsoft.com/office/officeart/2005/8/layout/radial1"/>
    <dgm:cxn modelId="{1213DA25-B415-43EA-959E-422EDE7525DF}" type="presOf" srcId="{A03C1F61-47EB-4172-B6E0-D967D9C1A626}" destId="{5407A487-B535-43F1-8950-2493A00480D8}" srcOrd="0" destOrd="0" presId="urn:microsoft.com/office/officeart/2005/8/layout/radial1"/>
    <dgm:cxn modelId="{AA2F352B-7180-4C86-B186-A37715D3C808}" type="presOf" srcId="{29F226BE-0E73-4943-ACB7-1C7E795FE392}" destId="{0B936FFD-D2D6-4EF3-90CD-F1CD8D837A62}" srcOrd="1" destOrd="0" presId="urn:microsoft.com/office/officeart/2005/8/layout/radial1"/>
    <dgm:cxn modelId="{963C6F2B-CD88-4CEB-B0E7-BC8A0C79F5FE}" type="presOf" srcId="{E4ECAC5F-487D-4DF8-BE0B-55F9C3AB830B}" destId="{E9D0D79F-3558-43C0-A02C-A5153B35DFC4}" srcOrd="0" destOrd="0" presId="urn:microsoft.com/office/officeart/2005/8/layout/radial1"/>
    <dgm:cxn modelId="{24DB5B32-D8B7-4F72-B0F4-A3125684477C}" type="presOf" srcId="{B96D3ECE-C88B-4530-AD01-C46F56736E64}" destId="{06D61BD0-4534-4546-BD46-A13D029AFD11}" srcOrd="1" destOrd="0" presId="urn:microsoft.com/office/officeart/2005/8/layout/radial1"/>
    <dgm:cxn modelId="{FB209633-E8A9-425C-A92A-B7DEBF14A4E9}" type="presOf" srcId="{F224316A-21A2-4549-AB3D-1DD2533EBBC8}" destId="{F3A5A684-BA2C-4BA2-9642-B6BBC50610A5}" srcOrd="1" destOrd="0" presId="urn:microsoft.com/office/officeart/2005/8/layout/radial1"/>
    <dgm:cxn modelId="{A57BCA3B-0970-418E-A0EC-4EE29810FC30}" srcId="{9235A097-064F-4911-AAE1-04526D35C944}" destId="{466A12E8-AA07-4D48-9ECB-D0A4D4C9D9B1}" srcOrd="9" destOrd="0" parTransId="{5A705401-078B-467D-8F83-B14836FBB8EA}" sibTransId="{4DE11D91-815D-4966-9102-AA8AFCC56E47}"/>
    <dgm:cxn modelId="{A60E273C-01C2-418C-B92B-0ACADC735E02}" srcId="{9235A097-064F-4911-AAE1-04526D35C944}" destId="{09E2153E-ACB5-4ACD-A0AD-BD4403FACCDE}" srcOrd="12" destOrd="0" parTransId="{29F226BE-0E73-4943-ACB7-1C7E795FE392}" sibTransId="{5E1F3CBB-CA9C-4B1E-BF4F-1B163A96D5F2}"/>
    <dgm:cxn modelId="{FBBE593C-4AD4-456B-9268-0CB3B9E8EED2}" srcId="{9235A097-064F-4911-AAE1-04526D35C944}" destId="{DC67B397-6D7A-464C-8FE7-CD0BC7933B96}" srcOrd="2" destOrd="0" parTransId="{9D17774B-EDB1-41A0-B05E-3D61678CA2A3}" sibTransId="{DE8B5BAF-26AA-46A9-A385-6B1EE71ADFF4}"/>
    <dgm:cxn modelId="{163D7041-A70D-4AA8-9C24-F9E6F79D378C}" type="presOf" srcId="{D75D7D55-09DA-48C9-A6DA-F9FC5F7B30D7}" destId="{0EFDF3B3-485B-47D5-A405-B7797E62DAFE}" srcOrd="0" destOrd="0" presId="urn:microsoft.com/office/officeart/2005/8/layout/radial1"/>
    <dgm:cxn modelId="{C22B9962-5B47-4897-B728-57BB7722BC8F}" type="presOf" srcId="{F69D3AD1-9402-4FA6-AD3A-9FB651BC8E83}" destId="{A5C04D72-384A-4EF1-893E-0D528B7343E2}" srcOrd="0" destOrd="0" presId="urn:microsoft.com/office/officeart/2005/8/layout/radial1"/>
    <dgm:cxn modelId="{BB312E65-5A4F-403E-A180-07DDDD53DB92}" srcId="{9235A097-064F-4911-AAE1-04526D35C944}" destId="{08531912-A121-43B3-A807-8EB73008FD06}" srcOrd="11" destOrd="0" parTransId="{F69D3AD1-9402-4FA6-AD3A-9FB651BC8E83}" sibTransId="{FA741C4B-BA5A-43BF-B422-51AC2C64645A}"/>
    <dgm:cxn modelId="{4ACA6347-AE82-4626-AC55-3369D082265D}" type="presOf" srcId="{1C69B85D-446C-407B-A695-71871D29D1F0}" destId="{C49778E1-B7F7-4B31-B0E2-184AF0D8758F}" srcOrd="0" destOrd="0" presId="urn:microsoft.com/office/officeart/2005/8/layout/radial1"/>
    <dgm:cxn modelId="{F8135F48-EA17-4FBD-9C3B-F8A696614D3E}" type="presOf" srcId="{9D17774B-EDB1-41A0-B05E-3D61678CA2A3}" destId="{C7BDC398-BE92-435A-9412-C8868C3DFADA}" srcOrd="1" destOrd="0" presId="urn:microsoft.com/office/officeart/2005/8/layout/radial1"/>
    <dgm:cxn modelId="{C5017068-DD34-4652-8F5A-1E96FF892A72}" type="presOf" srcId="{C3656D9C-290B-4060-93BF-061F66D19050}" destId="{22EC67C0-E7E3-4753-858F-D0D0EB071834}" srcOrd="0" destOrd="0" presId="urn:microsoft.com/office/officeart/2005/8/layout/radial1"/>
    <dgm:cxn modelId="{A1A48C49-45DC-40EB-9D2A-5FDD71C5E9FC}" srcId="{9235A097-064F-4911-AAE1-04526D35C944}" destId="{D65DB7C3-8F44-43B0-BA43-E7BCBCE5D6FA}" srcOrd="6" destOrd="0" parTransId="{D75D7D55-09DA-48C9-A6DA-F9FC5F7B30D7}" sibTransId="{B2156F4F-78F0-4172-9540-69383A67F08D}"/>
    <dgm:cxn modelId="{1B7A404F-6540-48EF-8384-8160C9F67ADE}" type="presOf" srcId="{9235A097-064F-4911-AAE1-04526D35C944}" destId="{79C6E453-D12D-4262-A64C-4E635FDA4919}" srcOrd="0" destOrd="0" presId="urn:microsoft.com/office/officeart/2005/8/layout/radial1"/>
    <dgm:cxn modelId="{BFBD816F-830E-4C58-BD61-6C6E038731A6}" type="presOf" srcId="{5A705401-078B-467D-8F83-B14836FBB8EA}" destId="{F4B11817-2782-4FC2-8A5C-F9E943865DAC}" srcOrd="1" destOrd="0" presId="urn:microsoft.com/office/officeart/2005/8/layout/radial1"/>
    <dgm:cxn modelId="{4537DB53-E5A0-40FA-A801-9766BEDCB0C0}" type="presOf" srcId="{D65DB7C3-8F44-43B0-BA43-E7BCBCE5D6FA}" destId="{E028F0EF-BE79-4E8D-B8D1-4E433FBE68F2}" srcOrd="0" destOrd="0" presId="urn:microsoft.com/office/officeart/2005/8/layout/radial1"/>
    <dgm:cxn modelId="{78B2B157-C077-4E79-8760-1CF1CF6154A5}" srcId="{9235A097-064F-4911-AAE1-04526D35C944}" destId="{C3656D9C-290B-4060-93BF-061F66D19050}" srcOrd="8" destOrd="0" parTransId="{B2E240A9-1FE6-48EA-BAB8-914C639E5825}" sibTransId="{05FF36D1-2309-4999-8809-15E40DE975B0}"/>
    <dgm:cxn modelId="{1F68E777-DE31-48C2-A000-03488AD7D45A}" type="presOf" srcId="{08531912-A121-43B3-A807-8EB73008FD06}" destId="{62B102E5-4167-4E89-AF9F-7A11855EC953}" srcOrd="0" destOrd="0" presId="urn:microsoft.com/office/officeart/2005/8/layout/radial1"/>
    <dgm:cxn modelId="{CBA77159-8B2E-4DD5-B928-EBC8A8797C1B}" srcId="{9235A097-064F-4911-AAE1-04526D35C944}" destId="{1EE18F3A-278C-4D1C-9385-8FE704B77CCE}" srcOrd="4" destOrd="0" parTransId="{873D2207-7574-4C69-8546-FD554BA760AA}" sibTransId="{F25F6027-6878-4587-BA66-6FDF37C26427}"/>
    <dgm:cxn modelId="{130BAE59-47F1-4D2F-8BD2-39E10AEE39F6}" srcId="{9235A097-064F-4911-AAE1-04526D35C944}" destId="{1C69B85D-446C-407B-A695-71871D29D1F0}" srcOrd="3" destOrd="0" parTransId="{F224316A-21A2-4549-AB3D-1DD2533EBBC8}" sibTransId="{FE55BAB0-4CD7-4742-9068-4C1CD5EEFC2C}"/>
    <dgm:cxn modelId="{1266D279-90CF-4AC6-A409-F23398677CA7}" type="presOf" srcId="{873D2207-7574-4C69-8546-FD554BA760AA}" destId="{8A213F22-AA65-4F62-91ED-06C61E89EE75}" srcOrd="1" destOrd="0" presId="urn:microsoft.com/office/officeart/2005/8/layout/radial1"/>
    <dgm:cxn modelId="{0FEC485A-90D8-4FBE-AA51-1AE97713E691}" srcId="{9235A097-064F-4911-AAE1-04526D35C944}" destId="{E3D85106-EDAD-402F-B0AD-4EBBBEEE4C34}" srcOrd="7" destOrd="0" parTransId="{506DB2F0-97CA-4FAD-9D35-4CBF7EACA338}" sibTransId="{AA1E313A-F564-4491-80ED-5B3FC62D347F}"/>
    <dgm:cxn modelId="{73983980-7402-4397-9F23-0A114687FD89}" type="presOf" srcId="{29BD2996-491E-4728-8C66-A741F3093E2E}" destId="{779376E7-FD1E-4F98-832D-070C40D20702}" srcOrd="0" destOrd="0" presId="urn:microsoft.com/office/officeart/2005/8/layout/radial1"/>
    <dgm:cxn modelId="{9F28E089-5F32-48E2-99E4-7D6190EAE828}" type="presOf" srcId="{873D2207-7574-4C69-8546-FD554BA760AA}" destId="{76616FE1-0E1B-48C4-8138-25041F1972FA}" srcOrd="0" destOrd="0" presId="urn:microsoft.com/office/officeart/2005/8/layout/radial1"/>
    <dgm:cxn modelId="{B37E958C-02C7-4015-B858-7E82520A7929}" type="presOf" srcId="{9D17774B-EDB1-41A0-B05E-3D61678CA2A3}" destId="{C8EF5774-26AC-48E2-BBD2-6F55AD71EB4B}" srcOrd="0" destOrd="0" presId="urn:microsoft.com/office/officeart/2005/8/layout/radial1"/>
    <dgm:cxn modelId="{EC352891-960F-4B5B-8EF8-EFC38429FEF5}" type="presOf" srcId="{F224316A-21A2-4549-AB3D-1DD2533EBBC8}" destId="{0E9481C6-08FE-43E2-BD22-5BFB00CC7740}" srcOrd="0" destOrd="0" presId="urn:microsoft.com/office/officeart/2005/8/layout/radial1"/>
    <dgm:cxn modelId="{2C21C891-557C-4E07-9B1D-48F182D53BF7}" type="presOf" srcId="{1EE18F3A-278C-4D1C-9385-8FE704B77CCE}" destId="{27227B90-DA63-4CBD-9B12-68320CC15570}" srcOrd="0" destOrd="0" presId="urn:microsoft.com/office/officeart/2005/8/layout/radial1"/>
    <dgm:cxn modelId="{84CFB096-09B1-4623-8DAC-6D6ECD61FFF7}" type="presOf" srcId="{5A705401-078B-467D-8F83-B14836FBB8EA}" destId="{2CF34E69-153A-4C42-A933-1A5968A5E261}" srcOrd="0" destOrd="0" presId="urn:microsoft.com/office/officeart/2005/8/layout/radial1"/>
    <dgm:cxn modelId="{4DD029A1-CDE2-4E44-B247-1D8A5304C899}" srcId="{9235A097-064F-4911-AAE1-04526D35C944}" destId="{4AE59454-DE13-4996-B182-9F33A43ECD1F}" srcOrd="10" destOrd="0" parTransId="{A03C1F61-47EB-4172-B6E0-D967D9C1A626}" sibTransId="{3E8119F1-B0AA-458A-8C63-54BD2CDA15B0}"/>
    <dgm:cxn modelId="{27E80FA3-63C7-449E-A1F8-D61101C8015B}" type="presOf" srcId="{B2E240A9-1FE6-48EA-BAB8-914C639E5825}" destId="{BE46F4AA-689F-465B-A0DD-2696D950D618}" srcOrd="1" destOrd="0" presId="urn:microsoft.com/office/officeart/2005/8/layout/radial1"/>
    <dgm:cxn modelId="{4C4789A6-57A9-4A3A-8A2D-0235FD622FCC}" type="presOf" srcId="{DC67B397-6D7A-464C-8FE7-CD0BC7933B96}" destId="{AA4074F7-CCF2-4BFB-A531-2DC0AE0C6D27}" srcOrd="0" destOrd="0" presId="urn:microsoft.com/office/officeart/2005/8/layout/radial1"/>
    <dgm:cxn modelId="{0F2C09A9-8ABE-436D-921E-83796B248013}" type="presOf" srcId="{B2E240A9-1FE6-48EA-BAB8-914C639E5825}" destId="{88F1527A-901D-41F8-A8BC-A8891808AA60}" srcOrd="0" destOrd="0" presId="urn:microsoft.com/office/officeart/2005/8/layout/radial1"/>
    <dgm:cxn modelId="{55367FAB-1CF7-45DA-A881-BCE3F4F24AED}" type="presOf" srcId="{506DB2F0-97CA-4FAD-9D35-4CBF7EACA338}" destId="{1ABA847E-A174-40CC-8454-CE0469B93B18}" srcOrd="0" destOrd="0" presId="urn:microsoft.com/office/officeart/2005/8/layout/radial1"/>
    <dgm:cxn modelId="{B62F6BAE-18C5-4875-B139-9851AF80F8CA}" srcId="{9235A097-064F-4911-AAE1-04526D35C944}" destId="{29BD2996-491E-4728-8C66-A741F3093E2E}" srcOrd="1" destOrd="0" parTransId="{FF40D702-1701-408E-B214-7A69D07A9117}" sibTransId="{4482B094-3196-4461-B041-0007F04A23FE}"/>
    <dgm:cxn modelId="{E96F64AF-730D-46BC-810C-3F91CE01187A}" type="presOf" srcId="{A03C1F61-47EB-4172-B6E0-D967D9C1A626}" destId="{E2A3CDFA-1DCE-4196-8103-B6B2F4BCE9D4}" srcOrd="1" destOrd="0" presId="urn:microsoft.com/office/officeart/2005/8/layout/radial1"/>
    <dgm:cxn modelId="{0A1970B5-0476-49B3-8436-F0BFA57BDD1E}" type="presOf" srcId="{E4ECAC5F-487D-4DF8-BE0B-55F9C3AB830B}" destId="{16B5C801-D317-4A70-AD35-575163772305}" srcOrd="1" destOrd="0" presId="urn:microsoft.com/office/officeart/2005/8/layout/radial1"/>
    <dgm:cxn modelId="{F0396CB7-EF4D-40CE-BEB0-85EAA02ED0C3}" type="presOf" srcId="{FDC586E9-64AA-40B8-A51C-1EAE3228714C}" destId="{D33FA2FF-ECCE-46F0-9853-AAD2D79AAC63}" srcOrd="0" destOrd="0" presId="urn:microsoft.com/office/officeart/2005/8/layout/radial1"/>
    <dgm:cxn modelId="{0D4D8BC6-B1C9-4664-BDCD-B797E506A2AB}" type="presOf" srcId="{466A12E8-AA07-4D48-9ECB-D0A4D4C9D9B1}" destId="{333F803B-D2DB-477C-B89A-6D4A4917E940}" srcOrd="0" destOrd="0" presId="urn:microsoft.com/office/officeart/2005/8/layout/radial1"/>
    <dgm:cxn modelId="{2E7E03CE-9906-4166-ACC1-BD9CDB5256F3}" type="presOf" srcId="{29F226BE-0E73-4943-ACB7-1C7E795FE392}" destId="{5E4544B5-EC24-4EDE-A6B7-AFE69E84C349}" srcOrd="0" destOrd="0" presId="urn:microsoft.com/office/officeart/2005/8/layout/radial1"/>
    <dgm:cxn modelId="{464F69D3-4B32-44B6-8739-584F32799517}" type="presOf" srcId="{4AE59454-DE13-4996-B182-9F33A43ECD1F}" destId="{58AD2456-585A-417A-BF27-CC067B4EAC3F}" srcOrd="0" destOrd="0" presId="urn:microsoft.com/office/officeart/2005/8/layout/radial1"/>
    <dgm:cxn modelId="{7C0B9BDE-A1ED-4B80-84E0-ECF421363AD3}" srcId="{9235A097-064F-4911-AAE1-04526D35C944}" destId="{4FAE1263-EFAE-4F22-8565-8A9082FBCA39}" srcOrd="0" destOrd="0" parTransId="{B96D3ECE-C88B-4530-AD01-C46F56736E64}" sibTransId="{2DF47787-E203-459E-B987-850AF1E856A4}"/>
    <dgm:cxn modelId="{ED9797E0-9182-4B0D-B198-45F8025BE8BB}" srcId="{6BF13DEC-AFAD-47E3-A2A6-39A149862B86}" destId="{9235A097-064F-4911-AAE1-04526D35C944}" srcOrd="0" destOrd="0" parTransId="{C2FAEB9F-0A6D-441A-91B3-38008D78C928}" sibTransId="{8A9A67F7-0803-4651-AF97-62FFFC4D992A}"/>
    <dgm:cxn modelId="{B24283EC-E59C-403D-B1C5-7E8B42BFDEDA}" type="presOf" srcId="{B96D3ECE-C88B-4530-AD01-C46F56736E64}" destId="{D5371E94-8D19-42AA-A951-E720AC597CF7}" srcOrd="0" destOrd="0" presId="urn:microsoft.com/office/officeart/2005/8/layout/radial1"/>
    <dgm:cxn modelId="{5523DCF5-545B-4597-BBA8-7E33A7339DCD}" type="presOf" srcId="{09E2153E-ACB5-4ACD-A0AD-BD4403FACCDE}" destId="{EECDC80B-ABD7-45FF-8207-4D47CFF8655F}" srcOrd="0" destOrd="0" presId="urn:microsoft.com/office/officeart/2005/8/layout/radial1"/>
    <dgm:cxn modelId="{8A52E9F6-4F60-4F73-89A9-FAC4EFC3656F}" type="presOf" srcId="{D75D7D55-09DA-48C9-A6DA-F9FC5F7B30D7}" destId="{C6624EA4-EE3C-47CE-A7C5-1CB6BBFE5CA0}" srcOrd="1" destOrd="0" presId="urn:microsoft.com/office/officeart/2005/8/layout/radial1"/>
    <dgm:cxn modelId="{540087F9-839B-45C0-8EF7-1FB36EFCADF6}" type="presOf" srcId="{E3D85106-EDAD-402F-B0AD-4EBBBEEE4C34}" destId="{C6A8749A-9D70-4FF2-9CED-9D95F2660537}" srcOrd="0" destOrd="0" presId="urn:microsoft.com/office/officeart/2005/8/layout/radial1"/>
    <dgm:cxn modelId="{D793F1FB-5C04-4C39-A780-2D98CFCBD05C}" type="presOf" srcId="{FF40D702-1701-408E-B214-7A69D07A9117}" destId="{B21B19F5-B9A4-46F2-8E1C-C277BE28DA2F}" srcOrd="0" destOrd="0" presId="urn:microsoft.com/office/officeart/2005/8/layout/radial1"/>
    <dgm:cxn modelId="{897645DD-3447-4FAD-9D68-3AB16B1B5C58}" type="presParOf" srcId="{B8E8A084-047C-4633-A554-8257723EFF92}" destId="{79C6E453-D12D-4262-A64C-4E635FDA4919}" srcOrd="0" destOrd="0" presId="urn:microsoft.com/office/officeart/2005/8/layout/radial1"/>
    <dgm:cxn modelId="{8F2910D0-7566-4AF5-9436-DA46F3489C98}" type="presParOf" srcId="{B8E8A084-047C-4633-A554-8257723EFF92}" destId="{D5371E94-8D19-42AA-A951-E720AC597CF7}" srcOrd="1" destOrd="0" presId="urn:microsoft.com/office/officeart/2005/8/layout/radial1"/>
    <dgm:cxn modelId="{2F6D2510-E188-4FD1-BE8E-7EE39F4DBB43}" type="presParOf" srcId="{D5371E94-8D19-42AA-A951-E720AC597CF7}" destId="{06D61BD0-4534-4546-BD46-A13D029AFD11}" srcOrd="0" destOrd="0" presId="urn:microsoft.com/office/officeart/2005/8/layout/radial1"/>
    <dgm:cxn modelId="{2C6B1766-7ABA-4ECB-813F-5E661E5F4BA2}" type="presParOf" srcId="{B8E8A084-047C-4633-A554-8257723EFF92}" destId="{EEC60532-FAD1-4706-91B5-05A5009EEA2C}" srcOrd="2" destOrd="0" presId="urn:microsoft.com/office/officeart/2005/8/layout/radial1"/>
    <dgm:cxn modelId="{0D652647-0968-4313-9157-0A2C2AF8BAA9}" type="presParOf" srcId="{B8E8A084-047C-4633-A554-8257723EFF92}" destId="{B21B19F5-B9A4-46F2-8E1C-C277BE28DA2F}" srcOrd="3" destOrd="0" presId="urn:microsoft.com/office/officeart/2005/8/layout/radial1"/>
    <dgm:cxn modelId="{912223EE-0779-45E0-B13D-6AF6946BD2E9}" type="presParOf" srcId="{B21B19F5-B9A4-46F2-8E1C-C277BE28DA2F}" destId="{9320937E-51BB-4E29-ABED-68308277825D}" srcOrd="0" destOrd="0" presId="urn:microsoft.com/office/officeart/2005/8/layout/radial1"/>
    <dgm:cxn modelId="{0B504FD9-42EA-469B-96E7-02E0FCE9C8FB}" type="presParOf" srcId="{B8E8A084-047C-4633-A554-8257723EFF92}" destId="{779376E7-FD1E-4F98-832D-070C40D20702}" srcOrd="4" destOrd="0" presId="urn:microsoft.com/office/officeart/2005/8/layout/radial1"/>
    <dgm:cxn modelId="{F5409EAD-CBA1-4315-A76E-03033FE0B1BB}" type="presParOf" srcId="{B8E8A084-047C-4633-A554-8257723EFF92}" destId="{C8EF5774-26AC-48E2-BBD2-6F55AD71EB4B}" srcOrd="5" destOrd="0" presId="urn:microsoft.com/office/officeart/2005/8/layout/radial1"/>
    <dgm:cxn modelId="{755E7293-C165-4A59-BF50-6464A354EFDB}" type="presParOf" srcId="{C8EF5774-26AC-48E2-BBD2-6F55AD71EB4B}" destId="{C7BDC398-BE92-435A-9412-C8868C3DFADA}" srcOrd="0" destOrd="0" presId="urn:microsoft.com/office/officeart/2005/8/layout/radial1"/>
    <dgm:cxn modelId="{C1C38014-A32C-4F5F-9958-8A7C511F4C7E}" type="presParOf" srcId="{B8E8A084-047C-4633-A554-8257723EFF92}" destId="{AA4074F7-CCF2-4BFB-A531-2DC0AE0C6D27}" srcOrd="6" destOrd="0" presId="urn:microsoft.com/office/officeart/2005/8/layout/radial1"/>
    <dgm:cxn modelId="{56000F00-183D-4C3C-AE84-677E8440DF6E}" type="presParOf" srcId="{B8E8A084-047C-4633-A554-8257723EFF92}" destId="{0E9481C6-08FE-43E2-BD22-5BFB00CC7740}" srcOrd="7" destOrd="0" presId="urn:microsoft.com/office/officeart/2005/8/layout/radial1"/>
    <dgm:cxn modelId="{849EBC40-0C00-4B8F-8D5B-0508D995D324}" type="presParOf" srcId="{0E9481C6-08FE-43E2-BD22-5BFB00CC7740}" destId="{F3A5A684-BA2C-4BA2-9642-B6BBC50610A5}" srcOrd="0" destOrd="0" presId="urn:microsoft.com/office/officeart/2005/8/layout/radial1"/>
    <dgm:cxn modelId="{D7E7DE36-B784-4EC5-9F40-77785AAE9FB6}" type="presParOf" srcId="{B8E8A084-047C-4633-A554-8257723EFF92}" destId="{C49778E1-B7F7-4B31-B0E2-184AF0D8758F}" srcOrd="8" destOrd="0" presId="urn:microsoft.com/office/officeart/2005/8/layout/radial1"/>
    <dgm:cxn modelId="{8EE28041-E29A-4A14-8F1D-A1F440F9D012}" type="presParOf" srcId="{B8E8A084-047C-4633-A554-8257723EFF92}" destId="{76616FE1-0E1B-48C4-8138-25041F1972FA}" srcOrd="9" destOrd="0" presId="urn:microsoft.com/office/officeart/2005/8/layout/radial1"/>
    <dgm:cxn modelId="{9871EFBA-EE41-475F-9122-96B09D3AD8F1}" type="presParOf" srcId="{76616FE1-0E1B-48C4-8138-25041F1972FA}" destId="{8A213F22-AA65-4F62-91ED-06C61E89EE75}" srcOrd="0" destOrd="0" presId="urn:microsoft.com/office/officeart/2005/8/layout/radial1"/>
    <dgm:cxn modelId="{C4E4CC94-9A71-4108-A5DC-9C89F55BC246}" type="presParOf" srcId="{B8E8A084-047C-4633-A554-8257723EFF92}" destId="{27227B90-DA63-4CBD-9B12-68320CC15570}" srcOrd="10" destOrd="0" presId="urn:microsoft.com/office/officeart/2005/8/layout/radial1"/>
    <dgm:cxn modelId="{600B456C-5228-49B7-AA42-987C3140B1EF}" type="presParOf" srcId="{B8E8A084-047C-4633-A554-8257723EFF92}" destId="{E9D0D79F-3558-43C0-A02C-A5153B35DFC4}" srcOrd="11" destOrd="0" presId="urn:microsoft.com/office/officeart/2005/8/layout/radial1"/>
    <dgm:cxn modelId="{2E21335F-15BC-408D-958A-59574F4D665B}" type="presParOf" srcId="{E9D0D79F-3558-43C0-A02C-A5153B35DFC4}" destId="{16B5C801-D317-4A70-AD35-575163772305}" srcOrd="0" destOrd="0" presId="urn:microsoft.com/office/officeart/2005/8/layout/radial1"/>
    <dgm:cxn modelId="{1C275710-8888-414B-9772-D108FA8A60AE}" type="presParOf" srcId="{B8E8A084-047C-4633-A554-8257723EFF92}" destId="{D33FA2FF-ECCE-46F0-9853-AAD2D79AAC63}" srcOrd="12" destOrd="0" presId="urn:microsoft.com/office/officeart/2005/8/layout/radial1"/>
    <dgm:cxn modelId="{E5549017-072B-447C-B282-864616918169}" type="presParOf" srcId="{B8E8A084-047C-4633-A554-8257723EFF92}" destId="{0EFDF3B3-485B-47D5-A405-B7797E62DAFE}" srcOrd="13" destOrd="0" presId="urn:microsoft.com/office/officeart/2005/8/layout/radial1"/>
    <dgm:cxn modelId="{044DD1A3-ECFD-40A4-BAE8-33893BAF6343}" type="presParOf" srcId="{0EFDF3B3-485B-47D5-A405-B7797E62DAFE}" destId="{C6624EA4-EE3C-47CE-A7C5-1CB6BBFE5CA0}" srcOrd="0" destOrd="0" presId="urn:microsoft.com/office/officeart/2005/8/layout/radial1"/>
    <dgm:cxn modelId="{CB87DA98-C3A4-4C46-9F20-DE4DAB011FF1}" type="presParOf" srcId="{B8E8A084-047C-4633-A554-8257723EFF92}" destId="{E028F0EF-BE79-4E8D-B8D1-4E433FBE68F2}" srcOrd="14" destOrd="0" presId="urn:microsoft.com/office/officeart/2005/8/layout/radial1"/>
    <dgm:cxn modelId="{BC23183F-8C22-4E1E-9291-98E006160A6C}" type="presParOf" srcId="{B8E8A084-047C-4633-A554-8257723EFF92}" destId="{1ABA847E-A174-40CC-8454-CE0469B93B18}" srcOrd="15" destOrd="0" presId="urn:microsoft.com/office/officeart/2005/8/layout/radial1"/>
    <dgm:cxn modelId="{C8307B0B-75AF-4BF3-8345-4BA49B5C7FC1}" type="presParOf" srcId="{1ABA847E-A174-40CC-8454-CE0469B93B18}" destId="{3344B895-1C05-4652-9404-5D58AD236881}" srcOrd="0" destOrd="0" presId="urn:microsoft.com/office/officeart/2005/8/layout/radial1"/>
    <dgm:cxn modelId="{096D6141-9402-4B53-904C-BC03BA587D49}" type="presParOf" srcId="{B8E8A084-047C-4633-A554-8257723EFF92}" destId="{C6A8749A-9D70-4FF2-9CED-9D95F2660537}" srcOrd="16" destOrd="0" presId="urn:microsoft.com/office/officeart/2005/8/layout/radial1"/>
    <dgm:cxn modelId="{B8139D9B-9A56-488E-BECC-814286253F10}" type="presParOf" srcId="{B8E8A084-047C-4633-A554-8257723EFF92}" destId="{88F1527A-901D-41F8-A8BC-A8891808AA60}" srcOrd="17" destOrd="0" presId="urn:microsoft.com/office/officeart/2005/8/layout/radial1"/>
    <dgm:cxn modelId="{48AB64D7-DA84-4CF1-A9D8-D15B48733DF2}" type="presParOf" srcId="{88F1527A-901D-41F8-A8BC-A8891808AA60}" destId="{BE46F4AA-689F-465B-A0DD-2696D950D618}" srcOrd="0" destOrd="0" presId="urn:microsoft.com/office/officeart/2005/8/layout/radial1"/>
    <dgm:cxn modelId="{FCEDF4AF-BBD8-4B57-AC9B-286CBA4BB109}" type="presParOf" srcId="{B8E8A084-047C-4633-A554-8257723EFF92}" destId="{22EC67C0-E7E3-4753-858F-D0D0EB071834}" srcOrd="18" destOrd="0" presId="urn:microsoft.com/office/officeart/2005/8/layout/radial1"/>
    <dgm:cxn modelId="{F4772748-C4A4-4979-91F1-1DB402CE75A2}" type="presParOf" srcId="{B8E8A084-047C-4633-A554-8257723EFF92}" destId="{2CF34E69-153A-4C42-A933-1A5968A5E261}" srcOrd="19" destOrd="0" presId="urn:microsoft.com/office/officeart/2005/8/layout/radial1"/>
    <dgm:cxn modelId="{41CA9F20-0DC9-49B0-9E0C-F2F3308FDB4F}" type="presParOf" srcId="{2CF34E69-153A-4C42-A933-1A5968A5E261}" destId="{F4B11817-2782-4FC2-8A5C-F9E943865DAC}" srcOrd="0" destOrd="0" presId="urn:microsoft.com/office/officeart/2005/8/layout/radial1"/>
    <dgm:cxn modelId="{058EE95B-2D78-4574-9A19-7BB49650050B}" type="presParOf" srcId="{B8E8A084-047C-4633-A554-8257723EFF92}" destId="{333F803B-D2DB-477C-B89A-6D4A4917E940}" srcOrd="20" destOrd="0" presId="urn:microsoft.com/office/officeart/2005/8/layout/radial1"/>
    <dgm:cxn modelId="{C3AD1B79-1956-48AE-AA34-5A444D479CCA}" type="presParOf" srcId="{B8E8A084-047C-4633-A554-8257723EFF92}" destId="{5407A487-B535-43F1-8950-2493A00480D8}" srcOrd="21" destOrd="0" presId="urn:microsoft.com/office/officeart/2005/8/layout/radial1"/>
    <dgm:cxn modelId="{6686A882-DE80-4CB9-8E48-BF86659EC61E}" type="presParOf" srcId="{5407A487-B535-43F1-8950-2493A00480D8}" destId="{E2A3CDFA-1DCE-4196-8103-B6B2F4BCE9D4}" srcOrd="0" destOrd="0" presId="urn:microsoft.com/office/officeart/2005/8/layout/radial1"/>
    <dgm:cxn modelId="{33A135EE-7E0B-4FA9-9B8D-77BE8B7884A5}" type="presParOf" srcId="{B8E8A084-047C-4633-A554-8257723EFF92}" destId="{58AD2456-585A-417A-BF27-CC067B4EAC3F}" srcOrd="22" destOrd="0" presId="urn:microsoft.com/office/officeart/2005/8/layout/radial1"/>
    <dgm:cxn modelId="{EC840D5C-3D24-4D3F-B1AD-FCCFD809A634}" type="presParOf" srcId="{B8E8A084-047C-4633-A554-8257723EFF92}" destId="{A5C04D72-384A-4EF1-893E-0D528B7343E2}" srcOrd="23" destOrd="0" presId="urn:microsoft.com/office/officeart/2005/8/layout/radial1"/>
    <dgm:cxn modelId="{BB72AD48-4DB4-41A1-BE4A-DC7667125442}" type="presParOf" srcId="{A5C04D72-384A-4EF1-893E-0D528B7343E2}" destId="{2E19AD01-CB82-493D-A3B9-B879F0DFA29B}" srcOrd="0" destOrd="0" presId="urn:microsoft.com/office/officeart/2005/8/layout/radial1"/>
    <dgm:cxn modelId="{567EBC23-2AC0-4EDD-AC92-9B0E7452B2B5}" type="presParOf" srcId="{B8E8A084-047C-4633-A554-8257723EFF92}" destId="{62B102E5-4167-4E89-AF9F-7A11855EC953}" srcOrd="24" destOrd="0" presId="urn:microsoft.com/office/officeart/2005/8/layout/radial1"/>
    <dgm:cxn modelId="{AEB7E6AF-80A0-41A4-B722-2A1860645B2E}" type="presParOf" srcId="{B8E8A084-047C-4633-A554-8257723EFF92}" destId="{5E4544B5-EC24-4EDE-A6B7-AFE69E84C349}" srcOrd="25" destOrd="0" presId="urn:microsoft.com/office/officeart/2005/8/layout/radial1"/>
    <dgm:cxn modelId="{CD6E068B-B26B-47D6-BDB9-C1AD8A043E10}" type="presParOf" srcId="{5E4544B5-EC24-4EDE-A6B7-AFE69E84C349}" destId="{0B936FFD-D2D6-4EF3-90CD-F1CD8D837A62}" srcOrd="0" destOrd="0" presId="urn:microsoft.com/office/officeart/2005/8/layout/radial1"/>
    <dgm:cxn modelId="{E006DED4-410E-46DA-839D-358E2D32456D}" type="presParOf" srcId="{B8E8A084-047C-4633-A554-8257723EFF92}" destId="{EECDC80B-ABD7-45FF-8207-4D47CFF8655F}" srcOrd="2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38FA2F-E1E5-465D-870E-76FAE7C0074F}" type="doc">
      <dgm:prSet loTypeId="urn:microsoft.com/office/officeart/2005/8/layout/radial1" loCatId="cycle" qsTypeId="urn:microsoft.com/office/officeart/2005/8/quickstyle/simple1" qsCatId="simple" csTypeId="urn:microsoft.com/office/officeart/2005/8/colors/accent3_2" csCatId="accent3" phldr="1"/>
      <dgm:spPr/>
      <dgm:t>
        <a:bodyPr/>
        <a:lstStyle/>
        <a:p>
          <a:endParaRPr lang="en-GB"/>
        </a:p>
      </dgm:t>
    </dgm:pt>
    <dgm:pt modelId="{593E2AAF-3273-425A-8758-22663575F4F7}">
      <dgm:prSet phldrT="[Text]"/>
      <dgm:spPr/>
      <dgm:t>
        <a:bodyPr/>
        <a:lstStyle/>
        <a:p>
          <a:r>
            <a:rPr lang="en-GB" b="1" dirty="0">
              <a:solidFill>
                <a:schemeClr val="tx1"/>
              </a:solidFill>
            </a:rPr>
            <a:t>Discrimination</a:t>
          </a:r>
        </a:p>
      </dgm:t>
    </dgm:pt>
    <dgm:pt modelId="{ECD4AEE9-03F0-4E76-A1AC-BE9006C0E829}" type="parTrans" cxnId="{924A131B-E431-4536-B508-DB9B11FC7375}">
      <dgm:prSet/>
      <dgm:spPr/>
      <dgm:t>
        <a:bodyPr/>
        <a:lstStyle/>
        <a:p>
          <a:endParaRPr lang="en-GB"/>
        </a:p>
      </dgm:t>
    </dgm:pt>
    <dgm:pt modelId="{058427BD-4124-4DE8-A0B3-C062139560A5}" type="sibTrans" cxnId="{924A131B-E431-4536-B508-DB9B11FC7375}">
      <dgm:prSet/>
      <dgm:spPr/>
      <dgm:t>
        <a:bodyPr/>
        <a:lstStyle/>
        <a:p>
          <a:endParaRPr lang="en-GB"/>
        </a:p>
      </dgm:t>
    </dgm:pt>
    <dgm:pt modelId="{F9AFB566-E003-43FE-95D3-E78CD03E6B15}">
      <dgm:prSet phldrT="[Text]" custT="1"/>
      <dgm:spPr/>
      <dgm:t>
        <a:bodyPr/>
        <a:lstStyle/>
        <a:p>
          <a:r>
            <a:rPr lang="en-GB" sz="1000" b="1" dirty="0">
              <a:solidFill>
                <a:schemeClr val="tx1"/>
              </a:solidFill>
            </a:rPr>
            <a:t>Race:</a:t>
          </a:r>
        </a:p>
        <a:p>
          <a:r>
            <a:rPr lang="en-GB" sz="1000" dirty="0">
              <a:solidFill>
                <a:schemeClr val="tx1"/>
              </a:solidFill>
            </a:rPr>
            <a:t>Refers to a group that is considered to have distinct characteristics based on their skin colour, nationality or ethnic origin. Discrimination on the basis of race is called racism.</a:t>
          </a:r>
        </a:p>
      </dgm:t>
    </dgm:pt>
    <dgm:pt modelId="{8357AD48-9173-43B7-B8B6-6FC15D46BF63}" type="parTrans" cxnId="{20B81312-4592-45E6-842C-B940D0152D9B}">
      <dgm:prSet/>
      <dgm:spPr/>
      <dgm:t>
        <a:bodyPr/>
        <a:lstStyle/>
        <a:p>
          <a:endParaRPr lang="en-GB" dirty="0"/>
        </a:p>
      </dgm:t>
    </dgm:pt>
    <dgm:pt modelId="{DC641F24-D190-425D-A4A1-7FA505F021D8}" type="sibTrans" cxnId="{20B81312-4592-45E6-842C-B940D0152D9B}">
      <dgm:prSet/>
      <dgm:spPr/>
      <dgm:t>
        <a:bodyPr/>
        <a:lstStyle/>
        <a:p>
          <a:endParaRPr lang="en-GB"/>
        </a:p>
      </dgm:t>
    </dgm:pt>
    <dgm:pt modelId="{F66A5B09-5421-4013-A980-5F8407665DAC}">
      <dgm:prSet phldrT="[Text]" custT="1"/>
      <dgm:spPr/>
      <dgm:t>
        <a:bodyPr/>
        <a:lstStyle/>
        <a:p>
          <a:r>
            <a:rPr lang="en-GB" sz="1000" b="1" dirty="0">
              <a:solidFill>
                <a:schemeClr val="tx1"/>
              </a:solidFill>
            </a:rPr>
            <a:t>Culture</a:t>
          </a:r>
          <a:r>
            <a:rPr lang="en-GB" sz="1000" dirty="0">
              <a:solidFill>
                <a:schemeClr val="tx1"/>
              </a:solidFill>
            </a:rPr>
            <a:t>:</a:t>
          </a:r>
        </a:p>
        <a:p>
          <a:r>
            <a:rPr lang="en-GB" sz="1000" dirty="0">
              <a:solidFill>
                <a:schemeClr val="tx1"/>
              </a:solidFill>
            </a:rPr>
            <a:t> refers to a group of people in society ho share the same customs – language, dress, beliefs and values. Traveller communities are often victims of discrimination as they are different.</a:t>
          </a:r>
        </a:p>
      </dgm:t>
    </dgm:pt>
    <dgm:pt modelId="{D9C6D5E6-B375-4F25-A6E0-568F208ADBB7}" type="parTrans" cxnId="{4F79BFD6-9BCD-4948-9727-75BCB744E827}">
      <dgm:prSet/>
      <dgm:spPr/>
      <dgm:t>
        <a:bodyPr/>
        <a:lstStyle/>
        <a:p>
          <a:endParaRPr lang="en-GB" dirty="0"/>
        </a:p>
      </dgm:t>
    </dgm:pt>
    <dgm:pt modelId="{1D6F3944-74B8-4655-9992-2EC09094332F}" type="sibTrans" cxnId="{4F79BFD6-9BCD-4948-9727-75BCB744E827}">
      <dgm:prSet/>
      <dgm:spPr/>
      <dgm:t>
        <a:bodyPr/>
        <a:lstStyle/>
        <a:p>
          <a:endParaRPr lang="en-GB"/>
        </a:p>
      </dgm:t>
    </dgm:pt>
    <dgm:pt modelId="{35C516F4-F38D-480A-B2E3-36118F985B92}">
      <dgm:prSet phldrT="[Text]" custT="1"/>
      <dgm:spPr/>
      <dgm:t>
        <a:bodyPr/>
        <a:lstStyle/>
        <a:p>
          <a:r>
            <a:rPr lang="en-GB" sz="1000" b="1" dirty="0">
              <a:solidFill>
                <a:schemeClr val="tx1"/>
              </a:solidFill>
            </a:rPr>
            <a:t>Disability</a:t>
          </a:r>
          <a:r>
            <a:rPr lang="en-GB" sz="1000" dirty="0">
              <a:solidFill>
                <a:schemeClr val="tx1"/>
              </a:solidFill>
            </a:rPr>
            <a:t>:</a:t>
          </a:r>
        </a:p>
        <a:p>
          <a:r>
            <a:rPr lang="en-GB" sz="1000" dirty="0">
              <a:solidFill>
                <a:schemeClr val="tx1"/>
              </a:solidFill>
            </a:rPr>
            <a:t> Defined as a physical or mental impairment that has a substantial long-term negative effect on a person ability to do normal daily activities. Discrimination on this basis is called disabilism.</a:t>
          </a:r>
        </a:p>
      </dgm:t>
    </dgm:pt>
    <dgm:pt modelId="{D2A33651-84CF-4CB2-9508-A677780218F7}" type="parTrans" cxnId="{15EEEF8B-4038-4C1C-8B69-DDC1E82F07C6}">
      <dgm:prSet/>
      <dgm:spPr/>
      <dgm:t>
        <a:bodyPr/>
        <a:lstStyle/>
        <a:p>
          <a:endParaRPr lang="en-GB" dirty="0"/>
        </a:p>
      </dgm:t>
    </dgm:pt>
    <dgm:pt modelId="{C279A286-C22A-4E76-A0DB-A597D7FEFBDF}" type="sibTrans" cxnId="{15EEEF8B-4038-4C1C-8B69-DDC1E82F07C6}">
      <dgm:prSet/>
      <dgm:spPr/>
      <dgm:t>
        <a:bodyPr/>
        <a:lstStyle/>
        <a:p>
          <a:endParaRPr lang="en-GB"/>
        </a:p>
      </dgm:t>
    </dgm:pt>
    <dgm:pt modelId="{D91E7791-6A6F-4836-8129-081889CD2EE7}">
      <dgm:prSet phldrT="[Text]" custT="1"/>
      <dgm:spPr/>
      <dgm:t>
        <a:bodyPr/>
        <a:lstStyle/>
        <a:p>
          <a:r>
            <a:rPr lang="en-GB" sz="1000" b="1" dirty="0">
              <a:solidFill>
                <a:schemeClr val="tx1"/>
              </a:solidFill>
            </a:rPr>
            <a:t>Social Class</a:t>
          </a:r>
          <a:r>
            <a:rPr lang="en-GB" sz="1000" b="0" dirty="0">
              <a:solidFill>
                <a:schemeClr val="tx1"/>
              </a:solidFill>
            </a:rPr>
            <a:t>: </a:t>
          </a:r>
        </a:p>
        <a:p>
          <a:r>
            <a:rPr lang="en-GB" sz="1000" b="0" dirty="0">
              <a:solidFill>
                <a:schemeClr val="tx1"/>
              </a:solidFill>
            </a:rPr>
            <a:t>Usually defined by economic group or educational status. People are grouped in hierarchical social categories – some people make judgment about others because of their social class.</a:t>
          </a:r>
        </a:p>
      </dgm:t>
    </dgm:pt>
    <dgm:pt modelId="{F3B87FD3-C08A-4D1F-B29B-C95ED1B244F9}" type="parTrans" cxnId="{3BF28A08-21F9-41A4-B58E-07138B148C88}">
      <dgm:prSet/>
      <dgm:spPr/>
      <dgm:t>
        <a:bodyPr/>
        <a:lstStyle/>
        <a:p>
          <a:endParaRPr lang="en-GB" dirty="0"/>
        </a:p>
      </dgm:t>
    </dgm:pt>
    <dgm:pt modelId="{C1E3EABB-278C-4030-9B92-E19B71F7D6BC}" type="sibTrans" cxnId="{3BF28A08-21F9-41A4-B58E-07138B148C88}">
      <dgm:prSet/>
      <dgm:spPr/>
      <dgm:t>
        <a:bodyPr/>
        <a:lstStyle/>
        <a:p>
          <a:endParaRPr lang="en-GB"/>
        </a:p>
      </dgm:t>
    </dgm:pt>
    <dgm:pt modelId="{5BEA88B5-6A5D-4D42-B59E-747975E985DF}">
      <dgm:prSet phldrT="[Text]" custT="1"/>
      <dgm:spPr/>
      <dgm:t>
        <a:bodyPr/>
        <a:lstStyle/>
        <a:p>
          <a:r>
            <a:rPr lang="en-GB" sz="1000" b="1" dirty="0">
              <a:solidFill>
                <a:schemeClr val="tx1"/>
              </a:solidFill>
            </a:rPr>
            <a:t>Age</a:t>
          </a:r>
          <a:r>
            <a:rPr lang="en-GB" sz="1000" b="0" dirty="0">
              <a:solidFill>
                <a:schemeClr val="tx1"/>
              </a:solidFill>
            </a:rPr>
            <a:t>: </a:t>
          </a:r>
        </a:p>
        <a:p>
          <a:r>
            <a:rPr lang="en-GB" sz="1000" b="0" dirty="0">
              <a:solidFill>
                <a:schemeClr val="tx1"/>
              </a:solidFill>
            </a:rPr>
            <a:t>Sometimes people are discriminated against because of their age. There are still negative perceptions about being older, frail or confused, despite being and ageing society. This is known as ageism.</a:t>
          </a:r>
        </a:p>
      </dgm:t>
    </dgm:pt>
    <dgm:pt modelId="{31C5E9BC-08BE-4AEA-8224-044EDF703953}" type="parTrans" cxnId="{FAA01A16-D350-4EDE-BE0A-87B9ADB5C007}">
      <dgm:prSet/>
      <dgm:spPr/>
      <dgm:t>
        <a:bodyPr/>
        <a:lstStyle/>
        <a:p>
          <a:endParaRPr lang="en-GB" dirty="0"/>
        </a:p>
      </dgm:t>
    </dgm:pt>
    <dgm:pt modelId="{D64EDBA1-B1F8-4F72-9394-AAB72A3992BB}" type="sibTrans" cxnId="{FAA01A16-D350-4EDE-BE0A-87B9ADB5C007}">
      <dgm:prSet/>
      <dgm:spPr/>
      <dgm:t>
        <a:bodyPr/>
        <a:lstStyle/>
        <a:p>
          <a:endParaRPr lang="en-GB"/>
        </a:p>
      </dgm:t>
    </dgm:pt>
    <dgm:pt modelId="{3E07E60E-5300-4A46-A7E2-7000F95CEA49}">
      <dgm:prSet phldrT="[Text]" custT="1"/>
      <dgm:spPr/>
      <dgm:t>
        <a:bodyPr/>
        <a:lstStyle/>
        <a:p>
          <a:r>
            <a:rPr lang="en-GB" sz="1000" b="1" dirty="0">
              <a:solidFill>
                <a:schemeClr val="tx1"/>
              </a:solidFill>
            </a:rPr>
            <a:t>Gender</a:t>
          </a:r>
          <a:r>
            <a:rPr lang="en-GB" sz="1000" b="0" dirty="0">
              <a:solidFill>
                <a:schemeClr val="tx1"/>
              </a:solidFill>
            </a:rPr>
            <a:t>:</a:t>
          </a:r>
        </a:p>
        <a:p>
          <a:r>
            <a:rPr lang="en-GB" sz="1000" b="0" dirty="0">
              <a:solidFill>
                <a:schemeClr val="tx1"/>
              </a:solidFill>
            </a:rPr>
            <a:t> Refers to whether someone is male, female or transgender. This is known as sexism. </a:t>
          </a:r>
        </a:p>
      </dgm:t>
    </dgm:pt>
    <dgm:pt modelId="{FCE62E91-A2DC-45B3-91E1-5DCA33E96140}" type="parTrans" cxnId="{13C6BCD2-270E-4C78-9401-678556F432C6}">
      <dgm:prSet/>
      <dgm:spPr/>
      <dgm:t>
        <a:bodyPr/>
        <a:lstStyle/>
        <a:p>
          <a:endParaRPr lang="en-GB" dirty="0"/>
        </a:p>
      </dgm:t>
    </dgm:pt>
    <dgm:pt modelId="{D7E3B4A3-E702-4AC0-A73F-BF3AC4D82409}" type="sibTrans" cxnId="{13C6BCD2-270E-4C78-9401-678556F432C6}">
      <dgm:prSet/>
      <dgm:spPr/>
      <dgm:t>
        <a:bodyPr/>
        <a:lstStyle/>
        <a:p>
          <a:endParaRPr lang="en-GB"/>
        </a:p>
      </dgm:t>
    </dgm:pt>
    <dgm:pt modelId="{D206AA49-9D3D-479B-A413-F6D72BE4FDDA}">
      <dgm:prSet phldrT="[Text]" custT="1"/>
      <dgm:spPr/>
      <dgm:t>
        <a:bodyPr/>
        <a:lstStyle/>
        <a:p>
          <a:r>
            <a:rPr lang="en-GB" sz="1000" b="1" dirty="0">
              <a:solidFill>
                <a:schemeClr val="tx1"/>
              </a:solidFill>
            </a:rPr>
            <a:t>Sexual Orientation</a:t>
          </a:r>
          <a:r>
            <a:rPr lang="en-GB" sz="1000" b="0" dirty="0">
              <a:solidFill>
                <a:schemeClr val="tx1"/>
              </a:solidFill>
            </a:rPr>
            <a:t>: Discrimination due to someone’s sexuality, if they are bisexual, gay or lesbian. Known as homophobia.</a:t>
          </a:r>
        </a:p>
      </dgm:t>
    </dgm:pt>
    <dgm:pt modelId="{30EACDFC-E1F7-4DA5-8B18-ECD6CC3AB0F0}" type="parTrans" cxnId="{A5AA6365-FAB5-4400-8131-A4A1421EC257}">
      <dgm:prSet/>
      <dgm:spPr/>
      <dgm:t>
        <a:bodyPr/>
        <a:lstStyle/>
        <a:p>
          <a:endParaRPr lang="en-GB" dirty="0"/>
        </a:p>
      </dgm:t>
    </dgm:pt>
    <dgm:pt modelId="{AC17EB88-7960-4884-81E4-B71653A2E2A3}" type="sibTrans" cxnId="{A5AA6365-FAB5-4400-8131-A4A1421EC257}">
      <dgm:prSet/>
      <dgm:spPr/>
      <dgm:t>
        <a:bodyPr/>
        <a:lstStyle/>
        <a:p>
          <a:endParaRPr lang="en-GB"/>
        </a:p>
      </dgm:t>
    </dgm:pt>
    <dgm:pt modelId="{9FD98C49-31EF-4020-BEF7-4AEDCEB2E01C}">
      <dgm:prSet phldrT="[Text]" custT="1"/>
      <dgm:spPr/>
      <dgm:t>
        <a:bodyPr/>
        <a:lstStyle/>
        <a:p>
          <a:r>
            <a:rPr lang="en-GB" sz="1000" b="1" dirty="0">
              <a:solidFill>
                <a:schemeClr val="tx1"/>
              </a:solidFill>
            </a:rPr>
            <a:t>Religion</a:t>
          </a:r>
          <a:r>
            <a:rPr lang="en-GB" sz="1000" b="0" dirty="0">
              <a:solidFill>
                <a:schemeClr val="tx1"/>
              </a:solidFill>
            </a:rPr>
            <a:t>:</a:t>
          </a:r>
        </a:p>
        <a:p>
          <a:r>
            <a:rPr lang="en-GB" sz="1000" b="0" dirty="0">
              <a:solidFill>
                <a:schemeClr val="tx1"/>
              </a:solidFill>
            </a:rPr>
            <a:t> A system of beliefs and values. Religious belies can be extremely important to people and influence the way they live their life. Discrimination may include; religious needs not being met i.e. No Kosher food available to a Jewish resident in a care home.</a:t>
          </a:r>
        </a:p>
      </dgm:t>
    </dgm:pt>
    <dgm:pt modelId="{31FF4390-21A7-4EE3-BE6E-DF832F1F292B}" type="parTrans" cxnId="{82CC3CE4-F80D-49B8-9922-9C084BB6D575}">
      <dgm:prSet/>
      <dgm:spPr/>
      <dgm:t>
        <a:bodyPr/>
        <a:lstStyle/>
        <a:p>
          <a:endParaRPr lang="en-GB" dirty="0"/>
        </a:p>
      </dgm:t>
    </dgm:pt>
    <dgm:pt modelId="{2264FCE9-6D24-489B-A493-D4C13C295DA0}" type="sibTrans" cxnId="{82CC3CE4-F80D-49B8-9922-9C084BB6D575}">
      <dgm:prSet/>
      <dgm:spPr/>
      <dgm:t>
        <a:bodyPr/>
        <a:lstStyle/>
        <a:p>
          <a:endParaRPr lang="en-GB"/>
        </a:p>
      </dgm:t>
    </dgm:pt>
    <dgm:pt modelId="{9E17B6F2-E898-42C0-AAFF-7825D9D1C49A}" type="pres">
      <dgm:prSet presAssocID="{7538FA2F-E1E5-465D-870E-76FAE7C0074F}" presName="cycle" presStyleCnt="0">
        <dgm:presLayoutVars>
          <dgm:chMax val="1"/>
          <dgm:dir/>
          <dgm:animLvl val="ctr"/>
          <dgm:resizeHandles val="exact"/>
        </dgm:presLayoutVars>
      </dgm:prSet>
      <dgm:spPr/>
    </dgm:pt>
    <dgm:pt modelId="{7FCD642B-2F8B-43BD-ADED-28DB264ADA0A}" type="pres">
      <dgm:prSet presAssocID="{593E2AAF-3273-425A-8758-22663575F4F7}" presName="centerShape" presStyleLbl="node0" presStyleIdx="0" presStyleCnt="1"/>
      <dgm:spPr/>
    </dgm:pt>
    <dgm:pt modelId="{0D762142-C1DB-4B00-B8F3-E64AA491C393}" type="pres">
      <dgm:prSet presAssocID="{8357AD48-9173-43B7-B8B6-6FC15D46BF63}" presName="Name9" presStyleLbl="parChTrans1D2" presStyleIdx="0" presStyleCnt="8"/>
      <dgm:spPr/>
    </dgm:pt>
    <dgm:pt modelId="{DAFF7F96-3D7C-4175-B35C-946A5A9A87C7}" type="pres">
      <dgm:prSet presAssocID="{8357AD48-9173-43B7-B8B6-6FC15D46BF63}" presName="connTx" presStyleLbl="parChTrans1D2" presStyleIdx="0" presStyleCnt="8"/>
      <dgm:spPr/>
    </dgm:pt>
    <dgm:pt modelId="{5531CE7E-687D-4F4A-8F4E-7712CDE8FAB9}" type="pres">
      <dgm:prSet presAssocID="{F9AFB566-E003-43FE-95D3-E78CD03E6B15}" presName="node" presStyleLbl="node1" presStyleIdx="0" presStyleCnt="8" custScaleX="230126" custScaleY="114986" custRadScaleRad="104756" custRadScaleInc="-2886">
        <dgm:presLayoutVars>
          <dgm:bulletEnabled val="1"/>
        </dgm:presLayoutVars>
      </dgm:prSet>
      <dgm:spPr/>
    </dgm:pt>
    <dgm:pt modelId="{42379CA1-DC52-4761-B9AD-2A2AE2B71B3B}" type="pres">
      <dgm:prSet presAssocID="{D9C6D5E6-B375-4F25-A6E0-568F208ADBB7}" presName="Name9" presStyleLbl="parChTrans1D2" presStyleIdx="1" presStyleCnt="8"/>
      <dgm:spPr/>
    </dgm:pt>
    <dgm:pt modelId="{CB003589-C512-4A6A-953D-DA97A96DCA2C}" type="pres">
      <dgm:prSet presAssocID="{D9C6D5E6-B375-4F25-A6E0-568F208ADBB7}" presName="connTx" presStyleLbl="parChTrans1D2" presStyleIdx="1" presStyleCnt="8"/>
      <dgm:spPr/>
    </dgm:pt>
    <dgm:pt modelId="{F4A62345-0A50-4099-BA70-3F3FCE576F2B}" type="pres">
      <dgm:prSet presAssocID="{F66A5B09-5421-4013-A980-5F8407665DAC}" presName="node" presStyleLbl="node1" presStyleIdx="1" presStyleCnt="8" custScaleX="241320" custRadScaleRad="140121" custRadScaleInc="94026">
        <dgm:presLayoutVars>
          <dgm:bulletEnabled val="1"/>
        </dgm:presLayoutVars>
      </dgm:prSet>
      <dgm:spPr/>
    </dgm:pt>
    <dgm:pt modelId="{A3935459-3115-4F5C-B794-6E56DA262C63}" type="pres">
      <dgm:prSet presAssocID="{D2A33651-84CF-4CB2-9508-A677780218F7}" presName="Name9" presStyleLbl="parChTrans1D2" presStyleIdx="2" presStyleCnt="8"/>
      <dgm:spPr/>
    </dgm:pt>
    <dgm:pt modelId="{B06B82BE-E6F3-422F-8BFF-0A94B0EABFC2}" type="pres">
      <dgm:prSet presAssocID="{D2A33651-84CF-4CB2-9508-A677780218F7}" presName="connTx" presStyleLbl="parChTrans1D2" presStyleIdx="2" presStyleCnt="8"/>
      <dgm:spPr/>
    </dgm:pt>
    <dgm:pt modelId="{11B6024A-0504-4AAE-9AD2-F674A6AB1FB0}" type="pres">
      <dgm:prSet presAssocID="{35C516F4-F38D-480A-B2E3-36118F985B92}" presName="node" presStyleLbl="node1" presStyleIdx="2" presStyleCnt="8" custScaleX="230626" custScaleY="102079" custRadScaleRad="134896" custRadScaleInc="23771">
        <dgm:presLayoutVars>
          <dgm:bulletEnabled val="1"/>
        </dgm:presLayoutVars>
      </dgm:prSet>
      <dgm:spPr/>
    </dgm:pt>
    <dgm:pt modelId="{A593CA70-ECD5-40B0-8DE7-4830696F15DD}" type="pres">
      <dgm:prSet presAssocID="{F3B87FD3-C08A-4D1F-B29B-C95ED1B244F9}" presName="Name9" presStyleLbl="parChTrans1D2" presStyleIdx="3" presStyleCnt="8"/>
      <dgm:spPr/>
    </dgm:pt>
    <dgm:pt modelId="{7C4D4D2F-267F-4C76-8499-ABBC9589AE1B}" type="pres">
      <dgm:prSet presAssocID="{F3B87FD3-C08A-4D1F-B29B-C95ED1B244F9}" presName="connTx" presStyleLbl="parChTrans1D2" presStyleIdx="3" presStyleCnt="8"/>
      <dgm:spPr/>
    </dgm:pt>
    <dgm:pt modelId="{54CE1072-ABE2-43C2-B5C5-10D4B380DE83}" type="pres">
      <dgm:prSet presAssocID="{D91E7791-6A6F-4836-8129-081889CD2EE7}" presName="node" presStyleLbl="node1" presStyleIdx="3" presStyleCnt="8" custScaleX="240340" custRadScaleRad="146783" custRadScaleInc="-56483">
        <dgm:presLayoutVars>
          <dgm:bulletEnabled val="1"/>
        </dgm:presLayoutVars>
      </dgm:prSet>
      <dgm:spPr/>
    </dgm:pt>
    <dgm:pt modelId="{277A2D0C-6B2F-4A13-853A-AF59847C0012}" type="pres">
      <dgm:prSet presAssocID="{31C5E9BC-08BE-4AEA-8224-044EDF703953}" presName="Name9" presStyleLbl="parChTrans1D2" presStyleIdx="4" presStyleCnt="8"/>
      <dgm:spPr/>
    </dgm:pt>
    <dgm:pt modelId="{87350D6F-018A-46BE-9381-6107168B94B8}" type="pres">
      <dgm:prSet presAssocID="{31C5E9BC-08BE-4AEA-8224-044EDF703953}" presName="connTx" presStyleLbl="parChTrans1D2" presStyleIdx="4" presStyleCnt="8"/>
      <dgm:spPr/>
    </dgm:pt>
    <dgm:pt modelId="{B7704E33-7006-4444-988D-05D70A42FD6C}" type="pres">
      <dgm:prSet presAssocID="{5BEA88B5-6A5D-4D42-B59E-747975E985DF}" presName="node" presStyleLbl="node1" presStyleIdx="4" presStyleCnt="8" custScaleX="222460" custRadScaleRad="101502" custRadScaleInc="23703">
        <dgm:presLayoutVars>
          <dgm:bulletEnabled val="1"/>
        </dgm:presLayoutVars>
      </dgm:prSet>
      <dgm:spPr/>
    </dgm:pt>
    <dgm:pt modelId="{021FC56C-356F-4AEF-B0B1-26C55E300F9F}" type="pres">
      <dgm:prSet presAssocID="{FCE62E91-A2DC-45B3-91E1-5DCA33E96140}" presName="Name9" presStyleLbl="parChTrans1D2" presStyleIdx="5" presStyleCnt="8"/>
      <dgm:spPr/>
    </dgm:pt>
    <dgm:pt modelId="{3FEFBAE3-C973-4FB4-8F0F-CEF7F69FB9F5}" type="pres">
      <dgm:prSet presAssocID="{FCE62E91-A2DC-45B3-91E1-5DCA33E96140}" presName="connTx" presStyleLbl="parChTrans1D2" presStyleIdx="5" presStyleCnt="8"/>
      <dgm:spPr/>
    </dgm:pt>
    <dgm:pt modelId="{F33509BC-EE9D-4527-8D31-9887F3229456}" type="pres">
      <dgm:prSet presAssocID="{3E07E60E-5300-4A46-A7E2-7000F95CEA49}" presName="node" presStyleLbl="node1" presStyleIdx="5" presStyleCnt="8" custScaleX="165168" custRadScaleRad="135984" custRadScaleInc="56366">
        <dgm:presLayoutVars>
          <dgm:bulletEnabled val="1"/>
        </dgm:presLayoutVars>
      </dgm:prSet>
      <dgm:spPr/>
    </dgm:pt>
    <dgm:pt modelId="{B243CC7C-11AB-4796-AE69-64CF270DFD45}" type="pres">
      <dgm:prSet presAssocID="{30EACDFC-E1F7-4DA5-8B18-ECD6CC3AB0F0}" presName="Name9" presStyleLbl="parChTrans1D2" presStyleIdx="6" presStyleCnt="8"/>
      <dgm:spPr/>
    </dgm:pt>
    <dgm:pt modelId="{67CC1455-45C5-4CC8-BF5E-8D9C533D5AA8}" type="pres">
      <dgm:prSet presAssocID="{30EACDFC-E1F7-4DA5-8B18-ECD6CC3AB0F0}" presName="connTx" presStyleLbl="parChTrans1D2" presStyleIdx="6" presStyleCnt="8"/>
      <dgm:spPr/>
    </dgm:pt>
    <dgm:pt modelId="{7128E3F9-6F50-4571-810C-A8941A309DEF}" type="pres">
      <dgm:prSet presAssocID="{D206AA49-9D3D-479B-A413-F6D72BE4FDDA}" presName="node" presStyleLbl="node1" presStyleIdx="6" presStyleCnt="8" custScaleX="179800" custRadScaleRad="124961" custRadScaleInc="-25119">
        <dgm:presLayoutVars>
          <dgm:bulletEnabled val="1"/>
        </dgm:presLayoutVars>
      </dgm:prSet>
      <dgm:spPr/>
    </dgm:pt>
    <dgm:pt modelId="{57539079-5C36-4821-BAEA-7DC843A3A8C1}" type="pres">
      <dgm:prSet presAssocID="{31FF4390-21A7-4EE3-BE6E-DF832F1F292B}" presName="Name9" presStyleLbl="parChTrans1D2" presStyleIdx="7" presStyleCnt="8"/>
      <dgm:spPr/>
    </dgm:pt>
    <dgm:pt modelId="{93AE4370-F77D-45AD-AD29-24A2FEC002EE}" type="pres">
      <dgm:prSet presAssocID="{31FF4390-21A7-4EE3-BE6E-DF832F1F292B}" presName="connTx" presStyleLbl="parChTrans1D2" presStyleIdx="7" presStyleCnt="8"/>
      <dgm:spPr/>
    </dgm:pt>
    <dgm:pt modelId="{45647275-3F35-439D-8C03-630B2614ECDA}" type="pres">
      <dgm:prSet presAssocID="{9FD98C49-31EF-4020-BEF7-4AEDCEB2E01C}" presName="node" presStyleLbl="node1" presStyleIdx="7" presStyleCnt="8" custScaleX="286672" custRadScaleRad="108157" custRadScaleInc="-86833">
        <dgm:presLayoutVars>
          <dgm:bulletEnabled val="1"/>
        </dgm:presLayoutVars>
      </dgm:prSet>
      <dgm:spPr/>
    </dgm:pt>
  </dgm:ptLst>
  <dgm:cxnLst>
    <dgm:cxn modelId="{A2A3F601-B8F2-4496-BE56-EA2147A6C89B}" type="presOf" srcId="{8357AD48-9173-43B7-B8B6-6FC15D46BF63}" destId="{DAFF7F96-3D7C-4175-B35C-946A5A9A87C7}" srcOrd="1" destOrd="0" presId="urn:microsoft.com/office/officeart/2005/8/layout/radial1"/>
    <dgm:cxn modelId="{9BF8AA04-1201-45C0-B352-3504BE32BCCA}" type="presOf" srcId="{3E07E60E-5300-4A46-A7E2-7000F95CEA49}" destId="{F33509BC-EE9D-4527-8D31-9887F3229456}" srcOrd="0" destOrd="0" presId="urn:microsoft.com/office/officeart/2005/8/layout/radial1"/>
    <dgm:cxn modelId="{EE39B806-BB9F-4062-8189-0FEB41F6D903}" type="presOf" srcId="{FCE62E91-A2DC-45B3-91E1-5DCA33E96140}" destId="{3FEFBAE3-C973-4FB4-8F0F-CEF7F69FB9F5}" srcOrd="1" destOrd="0" presId="urn:microsoft.com/office/officeart/2005/8/layout/radial1"/>
    <dgm:cxn modelId="{3BF28A08-21F9-41A4-B58E-07138B148C88}" srcId="{593E2AAF-3273-425A-8758-22663575F4F7}" destId="{D91E7791-6A6F-4836-8129-081889CD2EE7}" srcOrd="3" destOrd="0" parTransId="{F3B87FD3-C08A-4D1F-B29B-C95ED1B244F9}" sibTransId="{C1E3EABB-278C-4030-9B92-E19B71F7D6BC}"/>
    <dgm:cxn modelId="{D493530F-72DF-4D30-A2DD-8302B8CEC828}" type="presOf" srcId="{D2A33651-84CF-4CB2-9508-A677780218F7}" destId="{A3935459-3115-4F5C-B794-6E56DA262C63}" srcOrd="0" destOrd="0" presId="urn:microsoft.com/office/officeart/2005/8/layout/radial1"/>
    <dgm:cxn modelId="{20B81312-4592-45E6-842C-B940D0152D9B}" srcId="{593E2AAF-3273-425A-8758-22663575F4F7}" destId="{F9AFB566-E003-43FE-95D3-E78CD03E6B15}" srcOrd="0" destOrd="0" parTransId="{8357AD48-9173-43B7-B8B6-6FC15D46BF63}" sibTransId="{DC641F24-D190-425D-A4A1-7FA505F021D8}"/>
    <dgm:cxn modelId="{FAA01A16-D350-4EDE-BE0A-87B9ADB5C007}" srcId="{593E2AAF-3273-425A-8758-22663575F4F7}" destId="{5BEA88B5-6A5D-4D42-B59E-747975E985DF}" srcOrd="4" destOrd="0" parTransId="{31C5E9BC-08BE-4AEA-8224-044EDF703953}" sibTransId="{D64EDBA1-B1F8-4F72-9394-AAB72A3992BB}"/>
    <dgm:cxn modelId="{24965819-372F-42E8-98C6-970F59E006F0}" type="presOf" srcId="{9FD98C49-31EF-4020-BEF7-4AEDCEB2E01C}" destId="{45647275-3F35-439D-8C03-630B2614ECDA}" srcOrd="0" destOrd="0" presId="urn:microsoft.com/office/officeart/2005/8/layout/radial1"/>
    <dgm:cxn modelId="{924A131B-E431-4536-B508-DB9B11FC7375}" srcId="{7538FA2F-E1E5-465D-870E-76FAE7C0074F}" destId="{593E2AAF-3273-425A-8758-22663575F4F7}" srcOrd="0" destOrd="0" parTransId="{ECD4AEE9-03F0-4E76-A1AC-BE9006C0E829}" sibTransId="{058427BD-4124-4DE8-A0B3-C062139560A5}"/>
    <dgm:cxn modelId="{F41E1821-80CE-48BF-8DD0-16C0E46BE050}" type="presOf" srcId="{F3B87FD3-C08A-4D1F-B29B-C95ED1B244F9}" destId="{A593CA70-ECD5-40B0-8DE7-4830696F15DD}" srcOrd="0" destOrd="0" presId="urn:microsoft.com/office/officeart/2005/8/layout/radial1"/>
    <dgm:cxn modelId="{CB526C2A-C4FE-436B-90CB-383B87FA9FE1}" type="presOf" srcId="{D9C6D5E6-B375-4F25-A6E0-568F208ADBB7}" destId="{42379CA1-DC52-4761-B9AD-2A2AE2B71B3B}" srcOrd="0" destOrd="0" presId="urn:microsoft.com/office/officeart/2005/8/layout/radial1"/>
    <dgm:cxn modelId="{9AA5313F-F1E7-4684-835B-3EF70FABF992}" type="presOf" srcId="{35C516F4-F38D-480A-B2E3-36118F985B92}" destId="{11B6024A-0504-4AAE-9AD2-F674A6AB1FB0}" srcOrd="0" destOrd="0" presId="urn:microsoft.com/office/officeart/2005/8/layout/radial1"/>
    <dgm:cxn modelId="{8A52A940-0BE6-4BC7-8153-E4436EEF39EA}" type="presOf" srcId="{D91E7791-6A6F-4836-8129-081889CD2EE7}" destId="{54CE1072-ABE2-43C2-B5C5-10D4B380DE83}" srcOrd="0" destOrd="0" presId="urn:microsoft.com/office/officeart/2005/8/layout/radial1"/>
    <dgm:cxn modelId="{77E56F5B-BB07-4C6E-90C5-439843E3D9AE}" type="presOf" srcId="{31C5E9BC-08BE-4AEA-8224-044EDF703953}" destId="{277A2D0C-6B2F-4A13-853A-AF59847C0012}" srcOrd="0" destOrd="0" presId="urn:microsoft.com/office/officeart/2005/8/layout/radial1"/>
    <dgm:cxn modelId="{A5AA6365-FAB5-4400-8131-A4A1421EC257}" srcId="{593E2AAF-3273-425A-8758-22663575F4F7}" destId="{D206AA49-9D3D-479B-A413-F6D72BE4FDDA}" srcOrd="6" destOrd="0" parTransId="{30EACDFC-E1F7-4DA5-8B18-ECD6CC3AB0F0}" sibTransId="{AC17EB88-7960-4884-81E4-B71653A2E2A3}"/>
    <dgm:cxn modelId="{96C7C26B-0F33-4B7A-BC38-79F799350706}" type="presOf" srcId="{7538FA2F-E1E5-465D-870E-76FAE7C0074F}" destId="{9E17B6F2-E898-42C0-AAFF-7825D9D1C49A}" srcOrd="0" destOrd="0" presId="urn:microsoft.com/office/officeart/2005/8/layout/radial1"/>
    <dgm:cxn modelId="{2EA0886C-DDBD-4FFC-9D54-29A5D1AB4D2F}" type="presOf" srcId="{D9C6D5E6-B375-4F25-A6E0-568F208ADBB7}" destId="{CB003589-C512-4A6A-953D-DA97A96DCA2C}" srcOrd="1" destOrd="0" presId="urn:microsoft.com/office/officeart/2005/8/layout/radial1"/>
    <dgm:cxn modelId="{DD0BC857-FB6F-4BB8-A04F-44AE01107FBF}" type="presOf" srcId="{5BEA88B5-6A5D-4D42-B59E-747975E985DF}" destId="{B7704E33-7006-4444-988D-05D70A42FD6C}" srcOrd="0" destOrd="0" presId="urn:microsoft.com/office/officeart/2005/8/layout/radial1"/>
    <dgm:cxn modelId="{888F7C58-12E4-4EF5-993F-3909879998A8}" type="presOf" srcId="{8357AD48-9173-43B7-B8B6-6FC15D46BF63}" destId="{0D762142-C1DB-4B00-B8F3-E64AA491C393}" srcOrd="0" destOrd="0" presId="urn:microsoft.com/office/officeart/2005/8/layout/radial1"/>
    <dgm:cxn modelId="{902FA87D-871A-4223-93EF-0714A74DF173}" type="presOf" srcId="{F3B87FD3-C08A-4D1F-B29B-C95ED1B244F9}" destId="{7C4D4D2F-267F-4C76-8499-ABBC9589AE1B}" srcOrd="1" destOrd="0" presId="urn:microsoft.com/office/officeart/2005/8/layout/radial1"/>
    <dgm:cxn modelId="{DC2A0880-B63B-41A0-82E0-1B3E9DDCA91C}" type="presOf" srcId="{31FF4390-21A7-4EE3-BE6E-DF832F1F292B}" destId="{57539079-5C36-4821-BAEA-7DC843A3A8C1}" srcOrd="0" destOrd="0" presId="urn:microsoft.com/office/officeart/2005/8/layout/radial1"/>
    <dgm:cxn modelId="{3101DE8A-2E2E-411A-A882-9C2B0186E346}" type="presOf" srcId="{D206AA49-9D3D-479B-A413-F6D72BE4FDDA}" destId="{7128E3F9-6F50-4571-810C-A8941A309DEF}" srcOrd="0" destOrd="0" presId="urn:microsoft.com/office/officeart/2005/8/layout/radial1"/>
    <dgm:cxn modelId="{15EEEF8B-4038-4C1C-8B69-DDC1E82F07C6}" srcId="{593E2AAF-3273-425A-8758-22663575F4F7}" destId="{35C516F4-F38D-480A-B2E3-36118F985B92}" srcOrd="2" destOrd="0" parTransId="{D2A33651-84CF-4CB2-9508-A677780218F7}" sibTransId="{C279A286-C22A-4E76-A0DB-A597D7FEFBDF}"/>
    <dgm:cxn modelId="{17494E8C-F6E5-476C-965B-55CC499C63C1}" type="presOf" srcId="{30EACDFC-E1F7-4DA5-8B18-ECD6CC3AB0F0}" destId="{67CC1455-45C5-4CC8-BF5E-8D9C533D5AA8}" srcOrd="1" destOrd="0" presId="urn:microsoft.com/office/officeart/2005/8/layout/radial1"/>
    <dgm:cxn modelId="{98051CA2-8CC3-40A1-83D8-5BC04152B386}" type="presOf" srcId="{FCE62E91-A2DC-45B3-91E1-5DCA33E96140}" destId="{021FC56C-356F-4AEF-B0B1-26C55E300F9F}" srcOrd="0" destOrd="0" presId="urn:microsoft.com/office/officeart/2005/8/layout/radial1"/>
    <dgm:cxn modelId="{94A0A1CA-C60F-4B07-99DB-732BAE759A88}" type="presOf" srcId="{D2A33651-84CF-4CB2-9508-A677780218F7}" destId="{B06B82BE-E6F3-422F-8BFF-0A94B0EABFC2}" srcOrd="1" destOrd="0" presId="urn:microsoft.com/office/officeart/2005/8/layout/radial1"/>
    <dgm:cxn modelId="{C54D7BD0-010F-40CF-BCE8-44D4E9244F9E}" type="presOf" srcId="{31C5E9BC-08BE-4AEA-8224-044EDF703953}" destId="{87350D6F-018A-46BE-9381-6107168B94B8}" srcOrd="1" destOrd="0" presId="urn:microsoft.com/office/officeart/2005/8/layout/radial1"/>
    <dgm:cxn modelId="{13C6BCD2-270E-4C78-9401-678556F432C6}" srcId="{593E2AAF-3273-425A-8758-22663575F4F7}" destId="{3E07E60E-5300-4A46-A7E2-7000F95CEA49}" srcOrd="5" destOrd="0" parTransId="{FCE62E91-A2DC-45B3-91E1-5DCA33E96140}" sibTransId="{D7E3B4A3-E702-4AC0-A73F-BF3AC4D82409}"/>
    <dgm:cxn modelId="{132792D4-A449-464A-AE32-633E86241097}" type="presOf" srcId="{593E2AAF-3273-425A-8758-22663575F4F7}" destId="{7FCD642B-2F8B-43BD-ADED-28DB264ADA0A}" srcOrd="0" destOrd="0" presId="urn:microsoft.com/office/officeart/2005/8/layout/radial1"/>
    <dgm:cxn modelId="{825422D5-DDED-4DF9-A8F3-CC94D137C0F4}" type="presOf" srcId="{F9AFB566-E003-43FE-95D3-E78CD03E6B15}" destId="{5531CE7E-687D-4F4A-8F4E-7712CDE8FAB9}" srcOrd="0" destOrd="0" presId="urn:microsoft.com/office/officeart/2005/8/layout/radial1"/>
    <dgm:cxn modelId="{4F79BFD6-9BCD-4948-9727-75BCB744E827}" srcId="{593E2AAF-3273-425A-8758-22663575F4F7}" destId="{F66A5B09-5421-4013-A980-5F8407665DAC}" srcOrd="1" destOrd="0" parTransId="{D9C6D5E6-B375-4F25-A6E0-568F208ADBB7}" sibTransId="{1D6F3944-74B8-4655-9992-2EC09094332F}"/>
    <dgm:cxn modelId="{52D7EDE2-9564-4417-A36E-3A6BB13B8BD2}" type="presOf" srcId="{31FF4390-21A7-4EE3-BE6E-DF832F1F292B}" destId="{93AE4370-F77D-45AD-AD29-24A2FEC002EE}" srcOrd="1" destOrd="0" presId="urn:microsoft.com/office/officeart/2005/8/layout/radial1"/>
    <dgm:cxn modelId="{82CC3CE4-F80D-49B8-9922-9C084BB6D575}" srcId="{593E2AAF-3273-425A-8758-22663575F4F7}" destId="{9FD98C49-31EF-4020-BEF7-4AEDCEB2E01C}" srcOrd="7" destOrd="0" parTransId="{31FF4390-21A7-4EE3-BE6E-DF832F1F292B}" sibTransId="{2264FCE9-6D24-489B-A493-D4C13C295DA0}"/>
    <dgm:cxn modelId="{0D12C0ED-D383-4DC3-93F3-A651D0E4F1BF}" type="presOf" srcId="{30EACDFC-E1F7-4DA5-8B18-ECD6CC3AB0F0}" destId="{B243CC7C-11AB-4796-AE69-64CF270DFD45}" srcOrd="0" destOrd="0" presId="urn:microsoft.com/office/officeart/2005/8/layout/radial1"/>
    <dgm:cxn modelId="{515FE3EE-11A9-4F53-8C32-69C0B36CBCBF}" type="presOf" srcId="{F66A5B09-5421-4013-A980-5F8407665DAC}" destId="{F4A62345-0A50-4099-BA70-3F3FCE576F2B}" srcOrd="0" destOrd="0" presId="urn:microsoft.com/office/officeart/2005/8/layout/radial1"/>
    <dgm:cxn modelId="{5ECEAB08-1CB9-411A-98BB-71332CBE006A}" type="presParOf" srcId="{9E17B6F2-E898-42C0-AAFF-7825D9D1C49A}" destId="{7FCD642B-2F8B-43BD-ADED-28DB264ADA0A}" srcOrd="0" destOrd="0" presId="urn:microsoft.com/office/officeart/2005/8/layout/radial1"/>
    <dgm:cxn modelId="{F6D18E6E-B57D-4328-A769-4C21E020C011}" type="presParOf" srcId="{9E17B6F2-E898-42C0-AAFF-7825D9D1C49A}" destId="{0D762142-C1DB-4B00-B8F3-E64AA491C393}" srcOrd="1" destOrd="0" presId="urn:microsoft.com/office/officeart/2005/8/layout/radial1"/>
    <dgm:cxn modelId="{FC819CC3-74D4-4A9A-ADFE-906D742E216B}" type="presParOf" srcId="{0D762142-C1DB-4B00-B8F3-E64AA491C393}" destId="{DAFF7F96-3D7C-4175-B35C-946A5A9A87C7}" srcOrd="0" destOrd="0" presId="urn:microsoft.com/office/officeart/2005/8/layout/radial1"/>
    <dgm:cxn modelId="{3188EE9D-C1E3-4727-AD7D-4DAC80AE9F24}" type="presParOf" srcId="{9E17B6F2-E898-42C0-AAFF-7825D9D1C49A}" destId="{5531CE7E-687D-4F4A-8F4E-7712CDE8FAB9}" srcOrd="2" destOrd="0" presId="urn:microsoft.com/office/officeart/2005/8/layout/radial1"/>
    <dgm:cxn modelId="{20D25B52-17AD-4028-8399-ABBB1CAFB88E}" type="presParOf" srcId="{9E17B6F2-E898-42C0-AAFF-7825D9D1C49A}" destId="{42379CA1-DC52-4761-B9AD-2A2AE2B71B3B}" srcOrd="3" destOrd="0" presId="urn:microsoft.com/office/officeart/2005/8/layout/radial1"/>
    <dgm:cxn modelId="{ECA2E520-F0CF-494E-9FCB-094FFB8BF57D}" type="presParOf" srcId="{42379CA1-DC52-4761-B9AD-2A2AE2B71B3B}" destId="{CB003589-C512-4A6A-953D-DA97A96DCA2C}" srcOrd="0" destOrd="0" presId="urn:microsoft.com/office/officeart/2005/8/layout/radial1"/>
    <dgm:cxn modelId="{876E954B-2A7B-48ED-AC7C-1EA088510452}" type="presParOf" srcId="{9E17B6F2-E898-42C0-AAFF-7825D9D1C49A}" destId="{F4A62345-0A50-4099-BA70-3F3FCE576F2B}" srcOrd="4" destOrd="0" presId="urn:microsoft.com/office/officeart/2005/8/layout/radial1"/>
    <dgm:cxn modelId="{220FC929-6AA6-4390-A49B-A3286ACD4009}" type="presParOf" srcId="{9E17B6F2-E898-42C0-AAFF-7825D9D1C49A}" destId="{A3935459-3115-4F5C-B794-6E56DA262C63}" srcOrd="5" destOrd="0" presId="urn:microsoft.com/office/officeart/2005/8/layout/radial1"/>
    <dgm:cxn modelId="{86C4EA47-8ADB-4454-8D80-0FF01EC9A3EC}" type="presParOf" srcId="{A3935459-3115-4F5C-B794-6E56DA262C63}" destId="{B06B82BE-E6F3-422F-8BFF-0A94B0EABFC2}" srcOrd="0" destOrd="0" presId="urn:microsoft.com/office/officeart/2005/8/layout/radial1"/>
    <dgm:cxn modelId="{486C8F83-C414-48F4-A260-1E34BA00523D}" type="presParOf" srcId="{9E17B6F2-E898-42C0-AAFF-7825D9D1C49A}" destId="{11B6024A-0504-4AAE-9AD2-F674A6AB1FB0}" srcOrd="6" destOrd="0" presId="urn:microsoft.com/office/officeart/2005/8/layout/radial1"/>
    <dgm:cxn modelId="{0325A5B9-BE94-45BE-A08D-0827F5281928}" type="presParOf" srcId="{9E17B6F2-E898-42C0-AAFF-7825D9D1C49A}" destId="{A593CA70-ECD5-40B0-8DE7-4830696F15DD}" srcOrd="7" destOrd="0" presId="urn:microsoft.com/office/officeart/2005/8/layout/radial1"/>
    <dgm:cxn modelId="{CBCD698D-1CB0-45D0-A0A2-F281B34E86AA}" type="presParOf" srcId="{A593CA70-ECD5-40B0-8DE7-4830696F15DD}" destId="{7C4D4D2F-267F-4C76-8499-ABBC9589AE1B}" srcOrd="0" destOrd="0" presId="urn:microsoft.com/office/officeart/2005/8/layout/radial1"/>
    <dgm:cxn modelId="{954DCCDE-4B45-4F58-BAB5-5081E6D1B27B}" type="presParOf" srcId="{9E17B6F2-E898-42C0-AAFF-7825D9D1C49A}" destId="{54CE1072-ABE2-43C2-B5C5-10D4B380DE83}" srcOrd="8" destOrd="0" presId="urn:microsoft.com/office/officeart/2005/8/layout/radial1"/>
    <dgm:cxn modelId="{7DDDE809-B501-4CF7-913B-95FCFF040B64}" type="presParOf" srcId="{9E17B6F2-E898-42C0-AAFF-7825D9D1C49A}" destId="{277A2D0C-6B2F-4A13-853A-AF59847C0012}" srcOrd="9" destOrd="0" presId="urn:microsoft.com/office/officeart/2005/8/layout/radial1"/>
    <dgm:cxn modelId="{B0CD783A-DF48-4055-8AB3-8BBE81C39622}" type="presParOf" srcId="{277A2D0C-6B2F-4A13-853A-AF59847C0012}" destId="{87350D6F-018A-46BE-9381-6107168B94B8}" srcOrd="0" destOrd="0" presId="urn:microsoft.com/office/officeart/2005/8/layout/radial1"/>
    <dgm:cxn modelId="{FB634026-2CCD-44F6-B8F2-C5F312BF802B}" type="presParOf" srcId="{9E17B6F2-E898-42C0-AAFF-7825D9D1C49A}" destId="{B7704E33-7006-4444-988D-05D70A42FD6C}" srcOrd="10" destOrd="0" presId="urn:microsoft.com/office/officeart/2005/8/layout/radial1"/>
    <dgm:cxn modelId="{8085507E-3C92-472E-A3FA-70E421798C66}" type="presParOf" srcId="{9E17B6F2-E898-42C0-AAFF-7825D9D1C49A}" destId="{021FC56C-356F-4AEF-B0B1-26C55E300F9F}" srcOrd="11" destOrd="0" presId="urn:microsoft.com/office/officeart/2005/8/layout/radial1"/>
    <dgm:cxn modelId="{1A83C03C-AA9C-4813-BDCB-86B54A944A45}" type="presParOf" srcId="{021FC56C-356F-4AEF-B0B1-26C55E300F9F}" destId="{3FEFBAE3-C973-4FB4-8F0F-CEF7F69FB9F5}" srcOrd="0" destOrd="0" presId="urn:microsoft.com/office/officeart/2005/8/layout/radial1"/>
    <dgm:cxn modelId="{F76EF7FD-E992-4D6E-8122-88B48CCEB474}" type="presParOf" srcId="{9E17B6F2-E898-42C0-AAFF-7825D9D1C49A}" destId="{F33509BC-EE9D-4527-8D31-9887F3229456}" srcOrd="12" destOrd="0" presId="urn:microsoft.com/office/officeart/2005/8/layout/radial1"/>
    <dgm:cxn modelId="{4E26BE06-74C0-4A15-A6F2-917C56594077}" type="presParOf" srcId="{9E17B6F2-E898-42C0-AAFF-7825D9D1C49A}" destId="{B243CC7C-11AB-4796-AE69-64CF270DFD45}" srcOrd="13" destOrd="0" presId="urn:microsoft.com/office/officeart/2005/8/layout/radial1"/>
    <dgm:cxn modelId="{5215187D-7C6C-423A-92F0-F27A313D4AA9}" type="presParOf" srcId="{B243CC7C-11AB-4796-AE69-64CF270DFD45}" destId="{67CC1455-45C5-4CC8-BF5E-8D9C533D5AA8}" srcOrd="0" destOrd="0" presId="urn:microsoft.com/office/officeart/2005/8/layout/radial1"/>
    <dgm:cxn modelId="{48EB0A80-AF8C-41A7-A449-6C5B1D0E8DFE}" type="presParOf" srcId="{9E17B6F2-E898-42C0-AAFF-7825D9D1C49A}" destId="{7128E3F9-6F50-4571-810C-A8941A309DEF}" srcOrd="14" destOrd="0" presId="urn:microsoft.com/office/officeart/2005/8/layout/radial1"/>
    <dgm:cxn modelId="{E55AB2D8-4377-459D-9C54-FF8FB94D9759}" type="presParOf" srcId="{9E17B6F2-E898-42C0-AAFF-7825D9D1C49A}" destId="{57539079-5C36-4821-BAEA-7DC843A3A8C1}" srcOrd="15" destOrd="0" presId="urn:microsoft.com/office/officeart/2005/8/layout/radial1"/>
    <dgm:cxn modelId="{BA7F6D2A-C708-4206-AF87-854C85E461AD}" type="presParOf" srcId="{57539079-5C36-4821-BAEA-7DC843A3A8C1}" destId="{93AE4370-F77D-45AD-AD29-24A2FEC002EE}" srcOrd="0" destOrd="0" presId="urn:microsoft.com/office/officeart/2005/8/layout/radial1"/>
    <dgm:cxn modelId="{0D95C2E7-C279-4BB6-A861-99C3EEA0745B}" type="presParOf" srcId="{9E17B6F2-E898-42C0-AAFF-7825D9D1C49A}" destId="{45647275-3F35-439D-8C03-630B2614ECDA}"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1154E4-B5C6-49AD-8186-9FE3BA521146}"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n-GB"/>
        </a:p>
      </dgm:t>
    </dgm:pt>
    <dgm:pt modelId="{F95ACB98-7A79-4A94-ACF6-35C9087A6FA0}">
      <dgm:prSet phldrT="[Text]" custT="1"/>
      <dgm:spPr/>
      <dgm:t>
        <a:bodyPr/>
        <a:lstStyle/>
        <a:p>
          <a:r>
            <a:rPr lang="en-GB" sz="1200" b="1" dirty="0"/>
            <a:t>TYPES OF ABUSE</a:t>
          </a:r>
        </a:p>
      </dgm:t>
    </dgm:pt>
    <dgm:pt modelId="{DE5736A5-6A9B-4323-8FDE-DF1C98EC259C}" type="parTrans" cxnId="{D2DCEBF1-BF43-4421-80FD-5F5C7C298A1B}">
      <dgm:prSet/>
      <dgm:spPr/>
      <dgm:t>
        <a:bodyPr/>
        <a:lstStyle/>
        <a:p>
          <a:endParaRPr lang="en-GB"/>
        </a:p>
      </dgm:t>
    </dgm:pt>
    <dgm:pt modelId="{68951AF1-612E-459E-A12F-A506D60C8F0B}" type="sibTrans" cxnId="{D2DCEBF1-BF43-4421-80FD-5F5C7C298A1B}">
      <dgm:prSet/>
      <dgm:spPr/>
      <dgm:t>
        <a:bodyPr/>
        <a:lstStyle/>
        <a:p>
          <a:endParaRPr lang="en-GB"/>
        </a:p>
      </dgm:t>
    </dgm:pt>
    <dgm:pt modelId="{FE3BFFE2-D684-4216-BA14-86ABC23647C3}">
      <dgm:prSet phldrT="[Text]" custT="1"/>
      <dgm:spPr/>
      <dgm:t>
        <a:bodyPr/>
        <a:lstStyle/>
        <a:p>
          <a:r>
            <a:rPr lang="en-GB" sz="1100" b="1" dirty="0"/>
            <a:t>Physical: </a:t>
          </a:r>
        </a:p>
        <a:p>
          <a:r>
            <a:rPr lang="en-GB" sz="1100" b="0" dirty="0"/>
            <a:t>Occurs when someone causes physical pain or threatens to hurt an individual. i.e. A carer roughly handling a baby changing its nappy, causing bruising or broken bones.</a:t>
          </a:r>
        </a:p>
      </dgm:t>
    </dgm:pt>
    <dgm:pt modelId="{82F59E10-D9C5-4CEF-BFE0-C25714DA43DB}" type="parTrans" cxnId="{127A1AA4-554F-41E4-B1F0-71A11B35D957}">
      <dgm:prSet/>
      <dgm:spPr/>
      <dgm:t>
        <a:bodyPr/>
        <a:lstStyle/>
        <a:p>
          <a:endParaRPr lang="en-GB" dirty="0"/>
        </a:p>
      </dgm:t>
    </dgm:pt>
    <dgm:pt modelId="{AB5A663B-CA71-4DE8-9865-A6BCF9DF61C1}" type="sibTrans" cxnId="{127A1AA4-554F-41E4-B1F0-71A11B35D957}">
      <dgm:prSet/>
      <dgm:spPr/>
      <dgm:t>
        <a:bodyPr/>
        <a:lstStyle/>
        <a:p>
          <a:endParaRPr lang="en-GB"/>
        </a:p>
      </dgm:t>
    </dgm:pt>
    <dgm:pt modelId="{A743135F-514B-426E-B2F7-9CD56959504B}">
      <dgm:prSet phldrT="[Text]" custT="1"/>
      <dgm:spPr/>
      <dgm:t>
        <a:bodyPr/>
        <a:lstStyle/>
        <a:p>
          <a:r>
            <a:rPr lang="en-GB" sz="1100" b="1" dirty="0"/>
            <a:t>Verbal: </a:t>
          </a:r>
          <a:r>
            <a:rPr lang="en-GB" sz="1100" b="0" dirty="0"/>
            <a:t>Could be name calling, insults, swearing or trying to humiliate or reduce their dignity or security. An example could be a care assistant in a nursing home using foul language and raising their voice as a resident is taking too long with a simple task and the carer wants to go for their break.</a:t>
          </a:r>
        </a:p>
      </dgm:t>
    </dgm:pt>
    <dgm:pt modelId="{C0A43A25-2B3B-49B4-94D9-07E781C19B72}" type="parTrans" cxnId="{E0BAAB49-6A97-4426-AC25-4AB279D09985}">
      <dgm:prSet/>
      <dgm:spPr/>
      <dgm:t>
        <a:bodyPr/>
        <a:lstStyle/>
        <a:p>
          <a:endParaRPr lang="en-GB" dirty="0"/>
        </a:p>
      </dgm:t>
    </dgm:pt>
    <dgm:pt modelId="{53BF0069-886B-45F9-8F76-93C52BE8DDAD}" type="sibTrans" cxnId="{E0BAAB49-6A97-4426-AC25-4AB279D09985}">
      <dgm:prSet/>
      <dgm:spPr/>
      <dgm:t>
        <a:bodyPr/>
        <a:lstStyle/>
        <a:p>
          <a:endParaRPr lang="en-GB"/>
        </a:p>
      </dgm:t>
    </dgm:pt>
    <dgm:pt modelId="{90A2648F-F681-4D10-9BD2-BF7CC12EEDD7}">
      <dgm:prSet phldrT="[Text]" custT="1"/>
      <dgm:spPr/>
      <dgm:t>
        <a:bodyPr/>
        <a:lstStyle/>
        <a:p>
          <a:r>
            <a:rPr lang="en-GB" sz="1100" b="1" dirty="0"/>
            <a:t>Psychological:</a:t>
          </a:r>
        </a:p>
        <a:p>
          <a:r>
            <a:rPr lang="en-GB" sz="1100" b="1" dirty="0"/>
            <a:t>(emotional) </a:t>
          </a:r>
        </a:p>
        <a:p>
          <a:r>
            <a:rPr lang="en-GB" sz="1100" b="0" dirty="0"/>
            <a:t>Threats and constant criticism are examples of psychological abuse. The perpetrators aim is to undermine and control the person being abused.</a:t>
          </a:r>
        </a:p>
      </dgm:t>
    </dgm:pt>
    <dgm:pt modelId="{CCC44586-A50E-45FB-B5A9-D072CDB5A7AD}" type="parTrans" cxnId="{39991BDF-63A5-4680-96F3-9D3711A9A5AA}">
      <dgm:prSet/>
      <dgm:spPr/>
      <dgm:t>
        <a:bodyPr/>
        <a:lstStyle/>
        <a:p>
          <a:endParaRPr lang="en-GB" dirty="0"/>
        </a:p>
      </dgm:t>
    </dgm:pt>
    <dgm:pt modelId="{91D53AD4-B98C-45EB-A839-218FFF891F78}" type="sibTrans" cxnId="{39991BDF-63A5-4680-96F3-9D3711A9A5AA}">
      <dgm:prSet/>
      <dgm:spPr/>
      <dgm:t>
        <a:bodyPr/>
        <a:lstStyle/>
        <a:p>
          <a:endParaRPr lang="en-GB"/>
        </a:p>
      </dgm:t>
    </dgm:pt>
    <dgm:pt modelId="{4C9EE2B0-977B-480D-9CDE-E3081218BDE4}">
      <dgm:prSet phldrT="[Text]" custT="1"/>
      <dgm:spPr/>
      <dgm:t>
        <a:bodyPr/>
        <a:lstStyle/>
        <a:p>
          <a:r>
            <a:rPr lang="en-GB" sz="1100" b="1" dirty="0"/>
            <a:t>Sexual:</a:t>
          </a:r>
        </a:p>
        <a:p>
          <a:r>
            <a:rPr lang="en-GB" sz="1100" b="0" dirty="0"/>
            <a:t>This includes any type of unwanted sexual contact. i.e. Touching breasts, genitals or bottom whether the victim is clothed or unclothed.</a:t>
          </a:r>
        </a:p>
      </dgm:t>
    </dgm:pt>
    <dgm:pt modelId="{388E1422-80FA-46C3-9143-A349FBED46F2}" type="parTrans" cxnId="{E83755CC-E33B-4AB5-B70C-789308297129}">
      <dgm:prSet/>
      <dgm:spPr/>
      <dgm:t>
        <a:bodyPr/>
        <a:lstStyle/>
        <a:p>
          <a:endParaRPr lang="en-GB" dirty="0"/>
        </a:p>
      </dgm:t>
    </dgm:pt>
    <dgm:pt modelId="{6DB80C99-2C24-45F5-B9E4-5EE0B827B9EA}" type="sibTrans" cxnId="{E83755CC-E33B-4AB5-B70C-789308297129}">
      <dgm:prSet/>
      <dgm:spPr/>
      <dgm:t>
        <a:bodyPr/>
        <a:lstStyle/>
        <a:p>
          <a:endParaRPr lang="en-GB"/>
        </a:p>
      </dgm:t>
    </dgm:pt>
    <dgm:pt modelId="{644D42FB-D910-4543-9B77-06E2561A14B5}">
      <dgm:prSet phldrT="[Text]" custT="1"/>
      <dgm:spPr/>
      <dgm:t>
        <a:bodyPr/>
        <a:lstStyle/>
        <a:p>
          <a:r>
            <a:rPr lang="en-GB" sz="1100" b="1" dirty="0"/>
            <a:t>Neglect:</a:t>
          </a:r>
        </a:p>
        <a:p>
          <a:r>
            <a:rPr lang="en-GB" sz="1100" b="0" dirty="0"/>
            <a:t>When a carer fails to care for someone properly and does not meet their basic needs for warmth, clean clothing and food are not met.</a:t>
          </a:r>
        </a:p>
        <a:p>
          <a:endParaRPr lang="en-GB" sz="1100" b="1" dirty="0"/>
        </a:p>
      </dgm:t>
    </dgm:pt>
    <dgm:pt modelId="{24FABCAA-5BD2-4F18-981D-90775509F477}" type="parTrans" cxnId="{1F183940-AC8A-4CF4-8414-D03780B6F48E}">
      <dgm:prSet/>
      <dgm:spPr/>
      <dgm:t>
        <a:bodyPr/>
        <a:lstStyle/>
        <a:p>
          <a:endParaRPr lang="en-GB" dirty="0"/>
        </a:p>
      </dgm:t>
    </dgm:pt>
    <dgm:pt modelId="{BA95129E-7E1E-44B5-99A9-D5C2CFF92F82}" type="sibTrans" cxnId="{1F183940-AC8A-4CF4-8414-D03780B6F48E}">
      <dgm:prSet/>
      <dgm:spPr/>
      <dgm:t>
        <a:bodyPr/>
        <a:lstStyle/>
        <a:p>
          <a:endParaRPr lang="en-GB"/>
        </a:p>
      </dgm:t>
    </dgm:pt>
    <dgm:pt modelId="{245ADBBD-0C16-4591-9FA3-EC3382AD7AAA}" type="pres">
      <dgm:prSet presAssocID="{FA1154E4-B5C6-49AD-8186-9FE3BA521146}" presName="cycle" presStyleCnt="0">
        <dgm:presLayoutVars>
          <dgm:chMax val="1"/>
          <dgm:dir/>
          <dgm:animLvl val="ctr"/>
          <dgm:resizeHandles val="exact"/>
        </dgm:presLayoutVars>
      </dgm:prSet>
      <dgm:spPr/>
    </dgm:pt>
    <dgm:pt modelId="{463A0C6C-073C-433D-BCA5-94DA013B3EA6}" type="pres">
      <dgm:prSet presAssocID="{F95ACB98-7A79-4A94-ACF6-35C9087A6FA0}" presName="centerShape" presStyleLbl="node0" presStyleIdx="0" presStyleCnt="1"/>
      <dgm:spPr/>
    </dgm:pt>
    <dgm:pt modelId="{F1F42A1B-C37D-4273-8D31-60C250B13104}" type="pres">
      <dgm:prSet presAssocID="{82F59E10-D9C5-4CEF-BFE0-C25714DA43DB}" presName="Name9" presStyleLbl="parChTrans1D2" presStyleIdx="0" presStyleCnt="5"/>
      <dgm:spPr/>
    </dgm:pt>
    <dgm:pt modelId="{9FD4BEC5-4B1E-4CE8-A6A4-C912AC0FDDF5}" type="pres">
      <dgm:prSet presAssocID="{82F59E10-D9C5-4CEF-BFE0-C25714DA43DB}" presName="connTx" presStyleLbl="parChTrans1D2" presStyleIdx="0" presStyleCnt="5"/>
      <dgm:spPr/>
    </dgm:pt>
    <dgm:pt modelId="{A106C448-22AF-4FBA-812E-38F5863DC5B8}" type="pres">
      <dgm:prSet presAssocID="{FE3BFFE2-D684-4216-BA14-86ABC23647C3}" presName="node" presStyleLbl="node1" presStyleIdx="0" presStyleCnt="5" custScaleX="177433" custRadScaleRad="106229" custRadScaleInc="-80412">
        <dgm:presLayoutVars>
          <dgm:bulletEnabled val="1"/>
        </dgm:presLayoutVars>
      </dgm:prSet>
      <dgm:spPr/>
    </dgm:pt>
    <dgm:pt modelId="{894C0783-4B32-4387-8E58-263A1DE511FF}" type="pres">
      <dgm:prSet presAssocID="{C0A43A25-2B3B-49B4-94D9-07E781C19B72}" presName="Name9" presStyleLbl="parChTrans1D2" presStyleIdx="1" presStyleCnt="5"/>
      <dgm:spPr/>
    </dgm:pt>
    <dgm:pt modelId="{4E72534A-27B0-485D-BCF3-882EB30EC517}" type="pres">
      <dgm:prSet presAssocID="{C0A43A25-2B3B-49B4-94D9-07E781C19B72}" presName="connTx" presStyleLbl="parChTrans1D2" presStyleIdx="1" presStyleCnt="5"/>
      <dgm:spPr/>
    </dgm:pt>
    <dgm:pt modelId="{13BAC452-F7ED-4998-A88F-9714C2D484F9}" type="pres">
      <dgm:prSet presAssocID="{A743135F-514B-426E-B2F7-9CD56959504B}" presName="node" presStyleLbl="node1" presStyleIdx="1" presStyleCnt="5" custScaleX="200102" custScaleY="154538" custRadScaleRad="123594" custRadScaleInc="-36399">
        <dgm:presLayoutVars>
          <dgm:bulletEnabled val="1"/>
        </dgm:presLayoutVars>
      </dgm:prSet>
      <dgm:spPr/>
    </dgm:pt>
    <dgm:pt modelId="{041A9937-1767-41B5-B32F-8C44BC0BD70B}" type="pres">
      <dgm:prSet presAssocID="{CCC44586-A50E-45FB-B5A9-D072CDB5A7AD}" presName="Name9" presStyleLbl="parChTrans1D2" presStyleIdx="2" presStyleCnt="5"/>
      <dgm:spPr/>
    </dgm:pt>
    <dgm:pt modelId="{A3A057C2-5211-4481-90CE-A1044BAEEBAE}" type="pres">
      <dgm:prSet presAssocID="{CCC44586-A50E-45FB-B5A9-D072CDB5A7AD}" presName="connTx" presStyleLbl="parChTrans1D2" presStyleIdx="2" presStyleCnt="5"/>
      <dgm:spPr/>
    </dgm:pt>
    <dgm:pt modelId="{49BAE40A-BF07-4460-B750-254A6A28C01F}" type="pres">
      <dgm:prSet presAssocID="{90A2648F-F681-4D10-9BD2-BF7CC12EEDD7}" presName="node" presStyleLbl="node1" presStyleIdx="2" presStyleCnt="5" custScaleX="202975" custScaleY="106276" custRadScaleRad="115254" custRadScaleInc="-62797">
        <dgm:presLayoutVars>
          <dgm:bulletEnabled val="1"/>
        </dgm:presLayoutVars>
      </dgm:prSet>
      <dgm:spPr/>
    </dgm:pt>
    <dgm:pt modelId="{B17ACE44-8380-48F6-8EA8-95A8D62BE2DC}" type="pres">
      <dgm:prSet presAssocID="{388E1422-80FA-46C3-9143-A349FBED46F2}" presName="Name9" presStyleLbl="parChTrans1D2" presStyleIdx="3" presStyleCnt="5"/>
      <dgm:spPr/>
    </dgm:pt>
    <dgm:pt modelId="{5834D3A7-9DE9-4AE4-9242-DA9F8BB130A9}" type="pres">
      <dgm:prSet presAssocID="{388E1422-80FA-46C3-9143-A349FBED46F2}" presName="connTx" presStyleLbl="parChTrans1D2" presStyleIdx="3" presStyleCnt="5"/>
      <dgm:spPr/>
    </dgm:pt>
    <dgm:pt modelId="{88374EDF-B53D-41ED-93D6-A51C8FA3D7B0}" type="pres">
      <dgm:prSet presAssocID="{4C9EE2B0-977B-480D-9CDE-E3081218BDE4}" presName="node" presStyleLbl="node1" presStyleIdx="3" presStyleCnt="5" custScaleX="172244" custRadScaleRad="97771" custRadScaleInc="-7169">
        <dgm:presLayoutVars>
          <dgm:bulletEnabled val="1"/>
        </dgm:presLayoutVars>
      </dgm:prSet>
      <dgm:spPr/>
    </dgm:pt>
    <dgm:pt modelId="{360AA8EF-58A5-424B-A9B5-C2AFB45B0EF1}" type="pres">
      <dgm:prSet presAssocID="{24FABCAA-5BD2-4F18-981D-90775509F477}" presName="Name9" presStyleLbl="parChTrans1D2" presStyleIdx="4" presStyleCnt="5"/>
      <dgm:spPr/>
    </dgm:pt>
    <dgm:pt modelId="{033F3F42-4955-4B04-A4A9-F5A3024639CB}" type="pres">
      <dgm:prSet presAssocID="{24FABCAA-5BD2-4F18-981D-90775509F477}" presName="connTx" presStyleLbl="parChTrans1D2" presStyleIdx="4" presStyleCnt="5"/>
      <dgm:spPr/>
    </dgm:pt>
    <dgm:pt modelId="{DC524009-C175-47D6-AC18-D04B51C0621C}" type="pres">
      <dgm:prSet presAssocID="{644D42FB-D910-4543-9B77-06E2561A14B5}" presName="node" presStyleLbl="node1" presStyleIdx="4" presStyleCnt="5" custScaleX="153610" custRadScaleRad="104445" custRadScaleInc="-46313">
        <dgm:presLayoutVars>
          <dgm:bulletEnabled val="1"/>
        </dgm:presLayoutVars>
      </dgm:prSet>
      <dgm:spPr/>
    </dgm:pt>
  </dgm:ptLst>
  <dgm:cxnLst>
    <dgm:cxn modelId="{0B958E0D-E1BD-45E1-9D08-10D7BDF2B3EE}" type="presOf" srcId="{388E1422-80FA-46C3-9143-A349FBED46F2}" destId="{5834D3A7-9DE9-4AE4-9242-DA9F8BB130A9}" srcOrd="1" destOrd="0" presId="urn:microsoft.com/office/officeart/2005/8/layout/radial1"/>
    <dgm:cxn modelId="{911F2311-D0BB-449B-9C55-26FB628EC879}" type="presOf" srcId="{644D42FB-D910-4543-9B77-06E2561A14B5}" destId="{DC524009-C175-47D6-AC18-D04B51C0621C}" srcOrd="0" destOrd="0" presId="urn:microsoft.com/office/officeart/2005/8/layout/radial1"/>
    <dgm:cxn modelId="{1D758316-AFCC-4E29-AE2E-788D6F81DE28}" type="presOf" srcId="{82F59E10-D9C5-4CEF-BFE0-C25714DA43DB}" destId="{9FD4BEC5-4B1E-4CE8-A6A4-C912AC0FDDF5}" srcOrd="1" destOrd="0" presId="urn:microsoft.com/office/officeart/2005/8/layout/radial1"/>
    <dgm:cxn modelId="{06562539-5E21-4897-95CB-A15F809E3303}" type="presOf" srcId="{C0A43A25-2B3B-49B4-94D9-07E781C19B72}" destId="{4E72534A-27B0-485D-BCF3-882EB30EC517}" srcOrd="1" destOrd="0" presId="urn:microsoft.com/office/officeart/2005/8/layout/radial1"/>
    <dgm:cxn modelId="{1F183940-AC8A-4CF4-8414-D03780B6F48E}" srcId="{F95ACB98-7A79-4A94-ACF6-35C9087A6FA0}" destId="{644D42FB-D910-4543-9B77-06E2561A14B5}" srcOrd="4" destOrd="0" parTransId="{24FABCAA-5BD2-4F18-981D-90775509F477}" sibTransId="{BA95129E-7E1E-44B5-99A9-D5C2CFF92F82}"/>
    <dgm:cxn modelId="{4DCA305B-927F-429B-B88E-4AD35F97C66E}" type="presOf" srcId="{4C9EE2B0-977B-480D-9CDE-E3081218BDE4}" destId="{88374EDF-B53D-41ED-93D6-A51C8FA3D7B0}" srcOrd="0" destOrd="0" presId="urn:microsoft.com/office/officeart/2005/8/layout/radial1"/>
    <dgm:cxn modelId="{8D205F44-AE2E-4570-AA6A-17B6058B70C2}" type="presOf" srcId="{FE3BFFE2-D684-4216-BA14-86ABC23647C3}" destId="{A106C448-22AF-4FBA-812E-38F5863DC5B8}" srcOrd="0" destOrd="0" presId="urn:microsoft.com/office/officeart/2005/8/layout/radial1"/>
    <dgm:cxn modelId="{E0BAAB49-6A97-4426-AC25-4AB279D09985}" srcId="{F95ACB98-7A79-4A94-ACF6-35C9087A6FA0}" destId="{A743135F-514B-426E-B2F7-9CD56959504B}" srcOrd="1" destOrd="0" parTransId="{C0A43A25-2B3B-49B4-94D9-07E781C19B72}" sibTransId="{53BF0069-886B-45F9-8F76-93C52BE8DDAD}"/>
    <dgm:cxn modelId="{F89EB56D-AF6C-4EA2-A802-C59C923FF294}" type="presOf" srcId="{CCC44586-A50E-45FB-B5A9-D072CDB5A7AD}" destId="{041A9937-1767-41B5-B32F-8C44BC0BD70B}" srcOrd="0" destOrd="0" presId="urn:microsoft.com/office/officeart/2005/8/layout/radial1"/>
    <dgm:cxn modelId="{884B7C6E-13BF-4F01-8F42-F8258B3D8B0C}" type="presOf" srcId="{F95ACB98-7A79-4A94-ACF6-35C9087A6FA0}" destId="{463A0C6C-073C-433D-BCA5-94DA013B3EA6}" srcOrd="0" destOrd="0" presId="urn:microsoft.com/office/officeart/2005/8/layout/radial1"/>
    <dgm:cxn modelId="{85E5B54E-CF18-42B0-A576-22678D3EEE51}" type="presOf" srcId="{FA1154E4-B5C6-49AD-8186-9FE3BA521146}" destId="{245ADBBD-0C16-4591-9FA3-EC3382AD7AAA}" srcOrd="0" destOrd="0" presId="urn:microsoft.com/office/officeart/2005/8/layout/radial1"/>
    <dgm:cxn modelId="{66278756-A829-4612-BF36-2D2A85AC7630}" type="presOf" srcId="{CCC44586-A50E-45FB-B5A9-D072CDB5A7AD}" destId="{A3A057C2-5211-4481-90CE-A1044BAEEBAE}" srcOrd="1" destOrd="0" presId="urn:microsoft.com/office/officeart/2005/8/layout/radial1"/>
    <dgm:cxn modelId="{13256778-7336-4F4E-8379-118938053E51}" type="presOf" srcId="{24FABCAA-5BD2-4F18-981D-90775509F477}" destId="{360AA8EF-58A5-424B-A9B5-C2AFB45B0EF1}" srcOrd="0" destOrd="0" presId="urn:microsoft.com/office/officeart/2005/8/layout/radial1"/>
    <dgm:cxn modelId="{5C77588D-836B-49FE-A60D-2DA66239FAF8}" type="presOf" srcId="{A743135F-514B-426E-B2F7-9CD56959504B}" destId="{13BAC452-F7ED-4998-A88F-9714C2D484F9}" srcOrd="0" destOrd="0" presId="urn:microsoft.com/office/officeart/2005/8/layout/radial1"/>
    <dgm:cxn modelId="{127A1AA4-554F-41E4-B1F0-71A11B35D957}" srcId="{F95ACB98-7A79-4A94-ACF6-35C9087A6FA0}" destId="{FE3BFFE2-D684-4216-BA14-86ABC23647C3}" srcOrd="0" destOrd="0" parTransId="{82F59E10-D9C5-4CEF-BFE0-C25714DA43DB}" sibTransId="{AB5A663B-CA71-4DE8-9865-A6BCF9DF61C1}"/>
    <dgm:cxn modelId="{401D93AE-0F76-45DD-A5DB-6A4095D3F4E3}" type="presOf" srcId="{90A2648F-F681-4D10-9BD2-BF7CC12EEDD7}" destId="{49BAE40A-BF07-4460-B750-254A6A28C01F}" srcOrd="0" destOrd="0" presId="urn:microsoft.com/office/officeart/2005/8/layout/radial1"/>
    <dgm:cxn modelId="{F9F8E3B7-2D37-40E5-9B3C-03AEAB3338D6}" type="presOf" srcId="{388E1422-80FA-46C3-9143-A349FBED46F2}" destId="{B17ACE44-8380-48F6-8EA8-95A8D62BE2DC}" srcOrd="0" destOrd="0" presId="urn:microsoft.com/office/officeart/2005/8/layout/radial1"/>
    <dgm:cxn modelId="{E83755CC-E33B-4AB5-B70C-789308297129}" srcId="{F95ACB98-7A79-4A94-ACF6-35C9087A6FA0}" destId="{4C9EE2B0-977B-480D-9CDE-E3081218BDE4}" srcOrd="3" destOrd="0" parTransId="{388E1422-80FA-46C3-9143-A349FBED46F2}" sibTransId="{6DB80C99-2C24-45F5-B9E4-5EE0B827B9EA}"/>
    <dgm:cxn modelId="{DDD1AED0-D4BD-4EAD-AEEA-8EF74CC8C233}" type="presOf" srcId="{C0A43A25-2B3B-49B4-94D9-07E781C19B72}" destId="{894C0783-4B32-4387-8E58-263A1DE511FF}" srcOrd="0" destOrd="0" presId="urn:microsoft.com/office/officeart/2005/8/layout/radial1"/>
    <dgm:cxn modelId="{39991BDF-63A5-4680-96F3-9D3711A9A5AA}" srcId="{F95ACB98-7A79-4A94-ACF6-35C9087A6FA0}" destId="{90A2648F-F681-4D10-9BD2-BF7CC12EEDD7}" srcOrd="2" destOrd="0" parTransId="{CCC44586-A50E-45FB-B5A9-D072CDB5A7AD}" sibTransId="{91D53AD4-B98C-45EB-A839-218FFF891F78}"/>
    <dgm:cxn modelId="{447AB5E6-884E-4770-BF95-6FD58CC43A14}" type="presOf" srcId="{82F59E10-D9C5-4CEF-BFE0-C25714DA43DB}" destId="{F1F42A1B-C37D-4273-8D31-60C250B13104}" srcOrd="0" destOrd="0" presId="urn:microsoft.com/office/officeart/2005/8/layout/radial1"/>
    <dgm:cxn modelId="{D2DCEBF1-BF43-4421-80FD-5F5C7C298A1B}" srcId="{FA1154E4-B5C6-49AD-8186-9FE3BA521146}" destId="{F95ACB98-7A79-4A94-ACF6-35C9087A6FA0}" srcOrd="0" destOrd="0" parTransId="{DE5736A5-6A9B-4323-8FDE-DF1C98EC259C}" sibTransId="{68951AF1-612E-459E-A12F-A506D60C8F0B}"/>
    <dgm:cxn modelId="{9B7506F4-82EC-49D8-B509-B9C6CD0EA04E}" type="presOf" srcId="{24FABCAA-5BD2-4F18-981D-90775509F477}" destId="{033F3F42-4955-4B04-A4A9-F5A3024639CB}" srcOrd="1" destOrd="0" presId="urn:microsoft.com/office/officeart/2005/8/layout/radial1"/>
    <dgm:cxn modelId="{688AC846-3880-4A55-8B18-1F615D3E92F0}" type="presParOf" srcId="{245ADBBD-0C16-4591-9FA3-EC3382AD7AAA}" destId="{463A0C6C-073C-433D-BCA5-94DA013B3EA6}" srcOrd="0" destOrd="0" presId="urn:microsoft.com/office/officeart/2005/8/layout/radial1"/>
    <dgm:cxn modelId="{FEA09398-43D3-4327-9995-D57EEFC108BC}" type="presParOf" srcId="{245ADBBD-0C16-4591-9FA3-EC3382AD7AAA}" destId="{F1F42A1B-C37D-4273-8D31-60C250B13104}" srcOrd="1" destOrd="0" presId="urn:microsoft.com/office/officeart/2005/8/layout/radial1"/>
    <dgm:cxn modelId="{3C78D0DC-5182-481D-9E54-1F084EE0D36A}" type="presParOf" srcId="{F1F42A1B-C37D-4273-8D31-60C250B13104}" destId="{9FD4BEC5-4B1E-4CE8-A6A4-C912AC0FDDF5}" srcOrd="0" destOrd="0" presId="urn:microsoft.com/office/officeart/2005/8/layout/radial1"/>
    <dgm:cxn modelId="{17CE5F81-156C-41C6-8C70-B07F2F9ABF97}" type="presParOf" srcId="{245ADBBD-0C16-4591-9FA3-EC3382AD7AAA}" destId="{A106C448-22AF-4FBA-812E-38F5863DC5B8}" srcOrd="2" destOrd="0" presId="urn:microsoft.com/office/officeart/2005/8/layout/radial1"/>
    <dgm:cxn modelId="{E851F5A6-9662-4978-9B73-24DC04BBB636}" type="presParOf" srcId="{245ADBBD-0C16-4591-9FA3-EC3382AD7AAA}" destId="{894C0783-4B32-4387-8E58-263A1DE511FF}" srcOrd="3" destOrd="0" presId="urn:microsoft.com/office/officeart/2005/8/layout/radial1"/>
    <dgm:cxn modelId="{EE306EF8-4CEF-43C2-B639-1282204123F6}" type="presParOf" srcId="{894C0783-4B32-4387-8E58-263A1DE511FF}" destId="{4E72534A-27B0-485D-BCF3-882EB30EC517}" srcOrd="0" destOrd="0" presId="urn:microsoft.com/office/officeart/2005/8/layout/radial1"/>
    <dgm:cxn modelId="{078BE5AB-F936-4010-B29A-1FFE935CB3AD}" type="presParOf" srcId="{245ADBBD-0C16-4591-9FA3-EC3382AD7AAA}" destId="{13BAC452-F7ED-4998-A88F-9714C2D484F9}" srcOrd="4" destOrd="0" presId="urn:microsoft.com/office/officeart/2005/8/layout/radial1"/>
    <dgm:cxn modelId="{9E3A5773-87C2-41A6-9124-BF5E1E20DB6E}" type="presParOf" srcId="{245ADBBD-0C16-4591-9FA3-EC3382AD7AAA}" destId="{041A9937-1767-41B5-B32F-8C44BC0BD70B}" srcOrd="5" destOrd="0" presId="urn:microsoft.com/office/officeart/2005/8/layout/radial1"/>
    <dgm:cxn modelId="{56C5741F-6754-4690-A653-A001A6608FAB}" type="presParOf" srcId="{041A9937-1767-41B5-B32F-8C44BC0BD70B}" destId="{A3A057C2-5211-4481-90CE-A1044BAEEBAE}" srcOrd="0" destOrd="0" presId="urn:microsoft.com/office/officeart/2005/8/layout/radial1"/>
    <dgm:cxn modelId="{BD61D98B-09BB-4943-B864-4E71B3346D91}" type="presParOf" srcId="{245ADBBD-0C16-4591-9FA3-EC3382AD7AAA}" destId="{49BAE40A-BF07-4460-B750-254A6A28C01F}" srcOrd="6" destOrd="0" presId="urn:microsoft.com/office/officeart/2005/8/layout/radial1"/>
    <dgm:cxn modelId="{E968124A-EEAA-4ED4-978D-829C3E6FCD89}" type="presParOf" srcId="{245ADBBD-0C16-4591-9FA3-EC3382AD7AAA}" destId="{B17ACE44-8380-48F6-8EA8-95A8D62BE2DC}" srcOrd="7" destOrd="0" presId="urn:microsoft.com/office/officeart/2005/8/layout/radial1"/>
    <dgm:cxn modelId="{38127FBD-2D70-43B7-96EE-A7BF20039E9F}" type="presParOf" srcId="{B17ACE44-8380-48F6-8EA8-95A8D62BE2DC}" destId="{5834D3A7-9DE9-4AE4-9242-DA9F8BB130A9}" srcOrd="0" destOrd="0" presId="urn:microsoft.com/office/officeart/2005/8/layout/radial1"/>
    <dgm:cxn modelId="{913D1D61-B82E-4C32-981E-12AB5BCF6613}" type="presParOf" srcId="{245ADBBD-0C16-4591-9FA3-EC3382AD7AAA}" destId="{88374EDF-B53D-41ED-93D6-A51C8FA3D7B0}" srcOrd="8" destOrd="0" presId="urn:microsoft.com/office/officeart/2005/8/layout/radial1"/>
    <dgm:cxn modelId="{697FD1D6-7EE2-4B7B-8590-8473F1D3BC3A}" type="presParOf" srcId="{245ADBBD-0C16-4591-9FA3-EC3382AD7AAA}" destId="{360AA8EF-58A5-424B-A9B5-C2AFB45B0EF1}" srcOrd="9" destOrd="0" presId="urn:microsoft.com/office/officeart/2005/8/layout/radial1"/>
    <dgm:cxn modelId="{81A17154-B21D-48BF-A2FF-CD18D54DA8D9}" type="presParOf" srcId="{360AA8EF-58A5-424B-A9B5-C2AFB45B0EF1}" destId="{033F3F42-4955-4B04-A4A9-F5A3024639CB}" srcOrd="0" destOrd="0" presId="urn:microsoft.com/office/officeart/2005/8/layout/radial1"/>
    <dgm:cxn modelId="{23955307-63CD-4294-9D07-5004538EA8B5}" type="presParOf" srcId="{245ADBBD-0C16-4591-9FA3-EC3382AD7AAA}" destId="{DC524009-C175-47D6-AC18-D04B51C0621C}"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FAA30D-B977-43E5-9F20-6B984CDD5DB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79FAF46-9D4E-4B65-9D35-B441CD11AAEA}">
      <dgm:prSet phldrT="[Text]" custT="1">
        <dgm:style>
          <a:lnRef idx="2">
            <a:schemeClr val="dk1"/>
          </a:lnRef>
          <a:fillRef idx="1">
            <a:schemeClr val="lt1"/>
          </a:fillRef>
          <a:effectRef idx="0">
            <a:schemeClr val="dk1"/>
          </a:effectRef>
          <a:fontRef idx="minor">
            <a:schemeClr val="dk1"/>
          </a:fontRef>
        </dgm:style>
      </dgm:prSet>
      <dgm:spPr/>
      <dgm:t>
        <a:bodyPr/>
        <a:lstStyle/>
        <a:p>
          <a:r>
            <a:rPr lang="en-US" sz="700" dirty="0"/>
            <a:t>Person-</a:t>
          </a:r>
          <a:r>
            <a:rPr lang="en-US" sz="700" dirty="0" err="1"/>
            <a:t>centred</a:t>
          </a:r>
          <a:r>
            <a:rPr lang="en-US" sz="700" dirty="0"/>
            <a:t> approach to care</a:t>
          </a:r>
        </a:p>
      </dgm:t>
    </dgm:pt>
    <dgm:pt modelId="{87C48AF8-D673-41DB-84E7-3D88B7641915}" type="parTrans" cxnId="{3907D400-C60F-417E-B6A4-4C9538A820B5}">
      <dgm:prSet/>
      <dgm:spPr/>
      <dgm:t>
        <a:bodyPr/>
        <a:lstStyle/>
        <a:p>
          <a:endParaRPr lang="en-US"/>
        </a:p>
      </dgm:t>
    </dgm:pt>
    <dgm:pt modelId="{B74FB43E-946B-4A48-AF6A-DEA145E53486}" type="sibTrans" cxnId="{3907D400-C60F-417E-B6A4-4C9538A820B5}">
      <dgm:prSet/>
      <dgm:spPr>
        <a:solidFill>
          <a:schemeClr val="tx1"/>
        </a:solidFill>
      </dgm:spPr>
      <dgm:t>
        <a:bodyPr/>
        <a:lstStyle/>
        <a:p>
          <a:endParaRPr lang="en-US"/>
        </a:p>
      </dgm:t>
    </dgm:pt>
    <dgm:pt modelId="{F3D097F6-D257-4E0A-A779-A4B7687ACB4E}">
      <dgm:prSet phldrT="[Text]">
        <dgm:style>
          <a:lnRef idx="2">
            <a:schemeClr val="dk1"/>
          </a:lnRef>
          <a:fillRef idx="1">
            <a:schemeClr val="lt1"/>
          </a:fillRef>
          <a:effectRef idx="0">
            <a:schemeClr val="dk1"/>
          </a:effectRef>
          <a:fontRef idx="minor">
            <a:schemeClr val="dk1"/>
          </a:fontRef>
        </dgm:style>
      </dgm:prSet>
      <dgm:spPr/>
      <dgm:t>
        <a:bodyPr/>
        <a:lstStyle/>
        <a:p>
          <a:r>
            <a:rPr lang="en-US" dirty="0"/>
            <a:t>Individual needs met</a:t>
          </a:r>
        </a:p>
      </dgm:t>
    </dgm:pt>
    <dgm:pt modelId="{98857C36-D1C1-45D5-AF9D-00F41953D65B}" type="parTrans" cxnId="{91D31BF2-6E2B-4A98-B899-14B5A8DBA563}">
      <dgm:prSet/>
      <dgm:spPr/>
      <dgm:t>
        <a:bodyPr/>
        <a:lstStyle/>
        <a:p>
          <a:endParaRPr lang="en-US"/>
        </a:p>
      </dgm:t>
    </dgm:pt>
    <dgm:pt modelId="{6AE0A05A-4442-4095-B420-7F997AD20F9E}" type="sibTrans" cxnId="{91D31BF2-6E2B-4A98-B899-14B5A8DBA563}">
      <dgm:prSet/>
      <dgm:spPr>
        <a:solidFill>
          <a:schemeClr val="tx1"/>
        </a:solidFill>
      </dgm:spPr>
      <dgm:t>
        <a:bodyPr/>
        <a:lstStyle/>
        <a:p>
          <a:endParaRPr lang="en-US"/>
        </a:p>
      </dgm:t>
    </dgm:pt>
    <dgm:pt modelId="{2972E001-6834-48BE-8014-57A10CE05F42}">
      <dgm:prSet phldrT="[Text]">
        <dgm:style>
          <a:lnRef idx="2">
            <a:schemeClr val="dk1"/>
          </a:lnRef>
          <a:fillRef idx="1">
            <a:schemeClr val="lt1"/>
          </a:fillRef>
          <a:effectRef idx="0">
            <a:schemeClr val="dk1"/>
          </a:effectRef>
          <a:fontRef idx="minor">
            <a:schemeClr val="dk1"/>
          </a:fontRef>
        </dgm:style>
      </dgm:prSet>
      <dgm:spPr/>
      <dgm:t>
        <a:bodyPr/>
        <a:lstStyle/>
        <a:p>
          <a:r>
            <a:rPr lang="en-US" dirty="0"/>
            <a:t>Empowerment</a:t>
          </a:r>
        </a:p>
      </dgm:t>
    </dgm:pt>
    <dgm:pt modelId="{6E44056B-A99A-44E6-BDF5-59B52DC75534}" type="parTrans" cxnId="{E26B4495-06E8-4C26-9CE9-77D6FFFA2939}">
      <dgm:prSet/>
      <dgm:spPr/>
      <dgm:t>
        <a:bodyPr/>
        <a:lstStyle/>
        <a:p>
          <a:endParaRPr lang="en-US"/>
        </a:p>
      </dgm:t>
    </dgm:pt>
    <dgm:pt modelId="{725CAB14-6686-4E9F-9B87-36785D9F924A}" type="sibTrans" cxnId="{E26B4495-06E8-4C26-9CE9-77D6FFFA2939}">
      <dgm:prSet/>
      <dgm:spPr>
        <a:solidFill>
          <a:schemeClr val="tx1"/>
        </a:solidFill>
      </dgm:spPr>
      <dgm:t>
        <a:bodyPr/>
        <a:lstStyle/>
        <a:p>
          <a:endParaRPr lang="en-US"/>
        </a:p>
      </dgm:t>
    </dgm:pt>
    <dgm:pt modelId="{E0F6E2E1-DEBD-41AC-AA57-5ED9188B870F}">
      <dgm:prSet phldrT="[Text]">
        <dgm:style>
          <a:lnRef idx="2">
            <a:schemeClr val="dk1"/>
          </a:lnRef>
          <a:fillRef idx="1">
            <a:schemeClr val="lt1"/>
          </a:fillRef>
          <a:effectRef idx="0">
            <a:schemeClr val="dk1"/>
          </a:effectRef>
          <a:fontRef idx="minor">
            <a:schemeClr val="dk1"/>
          </a:fontRef>
        </dgm:style>
      </dgm:prSet>
      <dgm:spPr/>
      <dgm:t>
        <a:bodyPr/>
        <a:lstStyle/>
        <a:p>
          <a:r>
            <a:rPr lang="en-US" dirty="0"/>
            <a:t>Accessible services</a:t>
          </a:r>
        </a:p>
      </dgm:t>
    </dgm:pt>
    <dgm:pt modelId="{17108244-0C0C-4A15-A442-80C3F037DB6A}" type="parTrans" cxnId="{9EA18C5E-88F1-480D-9409-0424C210E592}">
      <dgm:prSet/>
      <dgm:spPr/>
      <dgm:t>
        <a:bodyPr/>
        <a:lstStyle/>
        <a:p>
          <a:endParaRPr lang="en-US"/>
        </a:p>
      </dgm:t>
    </dgm:pt>
    <dgm:pt modelId="{6C6A7FFE-84F1-4DA6-BE8F-A0D3DBBAE21C}" type="sibTrans" cxnId="{9EA18C5E-88F1-480D-9409-0424C210E592}">
      <dgm:prSet/>
      <dgm:spPr>
        <a:solidFill>
          <a:schemeClr val="tx1"/>
        </a:solidFill>
      </dgm:spPr>
      <dgm:t>
        <a:bodyPr/>
        <a:lstStyle/>
        <a:p>
          <a:endParaRPr lang="en-US"/>
        </a:p>
      </dgm:t>
    </dgm:pt>
    <dgm:pt modelId="{008126C1-68B0-4BC8-9047-E8697486B540}">
      <dgm:prSet phldrT="[Text]">
        <dgm:style>
          <a:lnRef idx="2">
            <a:schemeClr val="dk1"/>
          </a:lnRef>
          <a:fillRef idx="1">
            <a:schemeClr val="lt1"/>
          </a:fillRef>
          <a:effectRef idx="0">
            <a:schemeClr val="dk1"/>
          </a:effectRef>
          <a:fontRef idx="minor">
            <a:schemeClr val="dk1"/>
          </a:fontRef>
        </dgm:style>
      </dgm:prSet>
      <dgm:spPr/>
      <dgm:t>
        <a:bodyPr/>
        <a:lstStyle/>
        <a:p>
          <a:r>
            <a:rPr lang="en-US" dirty="0"/>
            <a:t>Provides a system of redress</a:t>
          </a:r>
        </a:p>
      </dgm:t>
    </dgm:pt>
    <dgm:pt modelId="{C9622542-1F5D-48AE-BA48-D0AD8AD9C8AB}" type="parTrans" cxnId="{6AF88EF7-115A-4319-B6E5-B43D4881F9AA}">
      <dgm:prSet/>
      <dgm:spPr/>
      <dgm:t>
        <a:bodyPr/>
        <a:lstStyle/>
        <a:p>
          <a:endParaRPr lang="en-US"/>
        </a:p>
      </dgm:t>
    </dgm:pt>
    <dgm:pt modelId="{64B9268D-240F-4A22-A58B-57A15A154C82}" type="sibTrans" cxnId="{6AF88EF7-115A-4319-B6E5-B43D4881F9AA}">
      <dgm:prSet/>
      <dgm:spPr>
        <a:solidFill>
          <a:schemeClr val="tx1"/>
        </a:solidFill>
      </dgm:spPr>
      <dgm:t>
        <a:bodyPr/>
        <a:lstStyle/>
        <a:p>
          <a:endParaRPr lang="en-US"/>
        </a:p>
      </dgm:t>
    </dgm:pt>
    <dgm:pt modelId="{DA88E13F-5708-4F8D-A511-F59963D30711}">
      <dgm:prSet phldrT="[Text]">
        <dgm:style>
          <a:lnRef idx="2">
            <a:schemeClr val="dk1"/>
          </a:lnRef>
          <a:fillRef idx="1">
            <a:schemeClr val="lt1"/>
          </a:fillRef>
          <a:effectRef idx="0">
            <a:schemeClr val="dk1"/>
          </a:effectRef>
          <a:fontRef idx="minor">
            <a:schemeClr val="dk1"/>
          </a:fontRef>
        </dgm:style>
      </dgm:prSet>
      <dgm:spPr/>
      <dgm:t>
        <a:bodyPr/>
        <a:lstStyle/>
        <a:p>
          <a:r>
            <a:rPr lang="en-US" dirty="0"/>
            <a:t>Guidelines for practitioners</a:t>
          </a:r>
        </a:p>
      </dgm:t>
    </dgm:pt>
    <dgm:pt modelId="{1FA16DA7-3028-4B68-8304-635C8FB082D1}" type="parTrans" cxnId="{05D0BA13-478C-4F37-BC8E-2106E810B948}">
      <dgm:prSet/>
      <dgm:spPr/>
      <dgm:t>
        <a:bodyPr/>
        <a:lstStyle/>
        <a:p>
          <a:endParaRPr lang="en-US"/>
        </a:p>
      </dgm:t>
    </dgm:pt>
    <dgm:pt modelId="{08BEF3B1-BC8F-4B01-828D-8EA71E887375}" type="sibTrans" cxnId="{05D0BA13-478C-4F37-BC8E-2106E810B948}">
      <dgm:prSet/>
      <dgm:spPr>
        <a:solidFill>
          <a:schemeClr val="tx1"/>
        </a:solidFill>
      </dgm:spPr>
      <dgm:t>
        <a:bodyPr/>
        <a:lstStyle/>
        <a:p>
          <a:endParaRPr lang="en-US"/>
        </a:p>
      </dgm:t>
    </dgm:pt>
    <dgm:pt modelId="{7C0E39DC-9B25-412C-85A2-42C8F3887E6E}">
      <dgm:prSet phldrT="[Text]">
        <dgm:style>
          <a:lnRef idx="2">
            <a:schemeClr val="dk1"/>
          </a:lnRef>
          <a:fillRef idx="1">
            <a:schemeClr val="lt1"/>
          </a:fillRef>
          <a:effectRef idx="0">
            <a:schemeClr val="dk1"/>
          </a:effectRef>
          <a:fontRef idx="minor">
            <a:schemeClr val="dk1"/>
          </a:fontRef>
        </dgm:style>
      </dgm:prSet>
      <dgm:spPr/>
      <dgm:t>
        <a:bodyPr/>
        <a:lstStyle/>
        <a:p>
          <a:r>
            <a:rPr lang="en-US" dirty="0"/>
            <a:t>Raises standards of care</a:t>
          </a:r>
        </a:p>
      </dgm:t>
    </dgm:pt>
    <dgm:pt modelId="{03B4BA08-82A4-4A4C-BE86-ACDA1656D27B}" type="parTrans" cxnId="{1E3E24E8-4026-47FE-A07A-372DB5BA9E2A}">
      <dgm:prSet/>
      <dgm:spPr/>
      <dgm:t>
        <a:bodyPr/>
        <a:lstStyle/>
        <a:p>
          <a:endParaRPr lang="en-US"/>
        </a:p>
      </dgm:t>
    </dgm:pt>
    <dgm:pt modelId="{68800568-3897-4099-96C4-54D68B91E094}" type="sibTrans" cxnId="{1E3E24E8-4026-47FE-A07A-372DB5BA9E2A}">
      <dgm:prSet/>
      <dgm:spPr>
        <a:solidFill>
          <a:schemeClr val="tx1"/>
        </a:solidFill>
      </dgm:spPr>
      <dgm:t>
        <a:bodyPr/>
        <a:lstStyle/>
        <a:p>
          <a:endParaRPr lang="en-US"/>
        </a:p>
      </dgm:t>
    </dgm:pt>
    <dgm:pt modelId="{DCE2FA06-0C88-4FC1-BA72-1CFEAC427CDE}" type="pres">
      <dgm:prSet presAssocID="{9FFAA30D-B977-43E5-9F20-6B984CDD5DB2}" presName="cycle" presStyleCnt="0">
        <dgm:presLayoutVars>
          <dgm:dir/>
          <dgm:resizeHandles val="exact"/>
        </dgm:presLayoutVars>
      </dgm:prSet>
      <dgm:spPr/>
    </dgm:pt>
    <dgm:pt modelId="{1A371D86-E595-4BFE-AD84-91052F38119A}" type="pres">
      <dgm:prSet presAssocID="{C79FAF46-9D4E-4B65-9D35-B441CD11AAEA}" presName="node" presStyleLbl="node1" presStyleIdx="0" presStyleCnt="7">
        <dgm:presLayoutVars>
          <dgm:bulletEnabled val="1"/>
        </dgm:presLayoutVars>
      </dgm:prSet>
      <dgm:spPr/>
    </dgm:pt>
    <dgm:pt modelId="{C0BD1EC9-42BC-4CE0-A9E9-50226858EFA1}" type="pres">
      <dgm:prSet presAssocID="{B74FB43E-946B-4A48-AF6A-DEA145E53486}" presName="sibTrans" presStyleLbl="sibTrans2D1" presStyleIdx="0" presStyleCnt="7"/>
      <dgm:spPr/>
    </dgm:pt>
    <dgm:pt modelId="{527B8090-C000-443B-B5DA-BBF9C6604210}" type="pres">
      <dgm:prSet presAssocID="{B74FB43E-946B-4A48-AF6A-DEA145E53486}" presName="connectorText" presStyleLbl="sibTrans2D1" presStyleIdx="0" presStyleCnt="7"/>
      <dgm:spPr/>
    </dgm:pt>
    <dgm:pt modelId="{BAD0EDDC-E34B-4450-B0F9-65BDFED49D0E}" type="pres">
      <dgm:prSet presAssocID="{F3D097F6-D257-4E0A-A779-A4B7687ACB4E}" presName="node" presStyleLbl="node1" presStyleIdx="1" presStyleCnt="7">
        <dgm:presLayoutVars>
          <dgm:bulletEnabled val="1"/>
        </dgm:presLayoutVars>
      </dgm:prSet>
      <dgm:spPr/>
    </dgm:pt>
    <dgm:pt modelId="{12B88E39-7D3C-48FE-AD96-11002C99908F}" type="pres">
      <dgm:prSet presAssocID="{6AE0A05A-4442-4095-B420-7F997AD20F9E}" presName="sibTrans" presStyleLbl="sibTrans2D1" presStyleIdx="1" presStyleCnt="7"/>
      <dgm:spPr/>
    </dgm:pt>
    <dgm:pt modelId="{11B00B1F-BEC1-47DC-8F07-1AFCB457E737}" type="pres">
      <dgm:prSet presAssocID="{6AE0A05A-4442-4095-B420-7F997AD20F9E}" presName="connectorText" presStyleLbl="sibTrans2D1" presStyleIdx="1" presStyleCnt="7"/>
      <dgm:spPr/>
    </dgm:pt>
    <dgm:pt modelId="{26CA628A-1354-412F-8060-182972143F2C}" type="pres">
      <dgm:prSet presAssocID="{2972E001-6834-48BE-8014-57A10CE05F42}" presName="node" presStyleLbl="node1" presStyleIdx="2" presStyleCnt="7">
        <dgm:presLayoutVars>
          <dgm:bulletEnabled val="1"/>
        </dgm:presLayoutVars>
      </dgm:prSet>
      <dgm:spPr/>
    </dgm:pt>
    <dgm:pt modelId="{A589A1ED-D90F-4741-BEE0-88A10C797F6C}" type="pres">
      <dgm:prSet presAssocID="{725CAB14-6686-4E9F-9B87-36785D9F924A}" presName="sibTrans" presStyleLbl="sibTrans2D1" presStyleIdx="2" presStyleCnt="7"/>
      <dgm:spPr/>
    </dgm:pt>
    <dgm:pt modelId="{E7171873-4775-434F-9771-FD48119BA237}" type="pres">
      <dgm:prSet presAssocID="{725CAB14-6686-4E9F-9B87-36785D9F924A}" presName="connectorText" presStyleLbl="sibTrans2D1" presStyleIdx="2" presStyleCnt="7"/>
      <dgm:spPr/>
    </dgm:pt>
    <dgm:pt modelId="{46796E5A-4A46-4BE0-A02C-974B49BE55E6}" type="pres">
      <dgm:prSet presAssocID="{E0F6E2E1-DEBD-41AC-AA57-5ED9188B870F}" presName="node" presStyleLbl="node1" presStyleIdx="3" presStyleCnt="7">
        <dgm:presLayoutVars>
          <dgm:bulletEnabled val="1"/>
        </dgm:presLayoutVars>
      </dgm:prSet>
      <dgm:spPr/>
    </dgm:pt>
    <dgm:pt modelId="{C1C52417-E12C-4258-9A12-5369D58963AF}" type="pres">
      <dgm:prSet presAssocID="{6C6A7FFE-84F1-4DA6-BE8F-A0D3DBBAE21C}" presName="sibTrans" presStyleLbl="sibTrans2D1" presStyleIdx="3" presStyleCnt="7"/>
      <dgm:spPr/>
    </dgm:pt>
    <dgm:pt modelId="{6B483F3C-66A2-4BFD-9722-4D9FE1CFA4E7}" type="pres">
      <dgm:prSet presAssocID="{6C6A7FFE-84F1-4DA6-BE8F-A0D3DBBAE21C}" presName="connectorText" presStyleLbl="sibTrans2D1" presStyleIdx="3" presStyleCnt="7"/>
      <dgm:spPr/>
    </dgm:pt>
    <dgm:pt modelId="{BE1107FE-0C65-46F5-B073-33C883853285}" type="pres">
      <dgm:prSet presAssocID="{008126C1-68B0-4BC8-9047-E8697486B540}" presName="node" presStyleLbl="node1" presStyleIdx="4" presStyleCnt="7">
        <dgm:presLayoutVars>
          <dgm:bulletEnabled val="1"/>
        </dgm:presLayoutVars>
      </dgm:prSet>
      <dgm:spPr/>
    </dgm:pt>
    <dgm:pt modelId="{6D639B69-91B1-4530-8E78-E50CDFAC782F}" type="pres">
      <dgm:prSet presAssocID="{64B9268D-240F-4A22-A58B-57A15A154C82}" presName="sibTrans" presStyleLbl="sibTrans2D1" presStyleIdx="4" presStyleCnt="7"/>
      <dgm:spPr/>
    </dgm:pt>
    <dgm:pt modelId="{B7D44961-52BE-4A42-B0CC-96F68B5F26B8}" type="pres">
      <dgm:prSet presAssocID="{64B9268D-240F-4A22-A58B-57A15A154C82}" presName="connectorText" presStyleLbl="sibTrans2D1" presStyleIdx="4" presStyleCnt="7"/>
      <dgm:spPr/>
    </dgm:pt>
    <dgm:pt modelId="{8994E802-1CBF-4AA3-85CC-792305532A7B}" type="pres">
      <dgm:prSet presAssocID="{DA88E13F-5708-4F8D-A511-F59963D30711}" presName="node" presStyleLbl="node1" presStyleIdx="5" presStyleCnt="7">
        <dgm:presLayoutVars>
          <dgm:bulletEnabled val="1"/>
        </dgm:presLayoutVars>
      </dgm:prSet>
      <dgm:spPr/>
    </dgm:pt>
    <dgm:pt modelId="{BDD1737D-18C6-42A0-A747-7A82A6987049}" type="pres">
      <dgm:prSet presAssocID="{08BEF3B1-BC8F-4B01-828D-8EA71E887375}" presName="sibTrans" presStyleLbl="sibTrans2D1" presStyleIdx="5" presStyleCnt="7"/>
      <dgm:spPr/>
    </dgm:pt>
    <dgm:pt modelId="{BD9EBFBF-7AD8-4709-BC2F-D786C981D4E5}" type="pres">
      <dgm:prSet presAssocID="{08BEF3B1-BC8F-4B01-828D-8EA71E887375}" presName="connectorText" presStyleLbl="sibTrans2D1" presStyleIdx="5" presStyleCnt="7"/>
      <dgm:spPr/>
    </dgm:pt>
    <dgm:pt modelId="{6DFF6A5F-06E3-4FD3-82CB-648B3B858559}" type="pres">
      <dgm:prSet presAssocID="{7C0E39DC-9B25-412C-85A2-42C8F3887E6E}" presName="node" presStyleLbl="node1" presStyleIdx="6" presStyleCnt="7">
        <dgm:presLayoutVars>
          <dgm:bulletEnabled val="1"/>
        </dgm:presLayoutVars>
      </dgm:prSet>
      <dgm:spPr/>
    </dgm:pt>
    <dgm:pt modelId="{C998D825-C541-46B1-9335-879FA646A32C}" type="pres">
      <dgm:prSet presAssocID="{68800568-3897-4099-96C4-54D68B91E094}" presName="sibTrans" presStyleLbl="sibTrans2D1" presStyleIdx="6" presStyleCnt="7"/>
      <dgm:spPr/>
    </dgm:pt>
    <dgm:pt modelId="{B9F8A793-8900-4D8A-A8E8-B6C3BD3EDDAD}" type="pres">
      <dgm:prSet presAssocID="{68800568-3897-4099-96C4-54D68B91E094}" presName="connectorText" presStyleLbl="sibTrans2D1" presStyleIdx="6" presStyleCnt="7"/>
      <dgm:spPr/>
    </dgm:pt>
  </dgm:ptLst>
  <dgm:cxnLst>
    <dgm:cxn modelId="{3907D400-C60F-417E-B6A4-4C9538A820B5}" srcId="{9FFAA30D-B977-43E5-9F20-6B984CDD5DB2}" destId="{C79FAF46-9D4E-4B65-9D35-B441CD11AAEA}" srcOrd="0" destOrd="0" parTransId="{87C48AF8-D673-41DB-84E7-3D88B7641915}" sibTransId="{B74FB43E-946B-4A48-AF6A-DEA145E53486}"/>
    <dgm:cxn modelId="{ED830A0C-1D52-4C15-A4F5-323DDB3E6D9F}" type="presOf" srcId="{008126C1-68B0-4BC8-9047-E8697486B540}" destId="{BE1107FE-0C65-46F5-B073-33C883853285}" srcOrd="0" destOrd="0" presId="urn:microsoft.com/office/officeart/2005/8/layout/cycle2"/>
    <dgm:cxn modelId="{05D0BA13-478C-4F37-BC8E-2106E810B948}" srcId="{9FFAA30D-B977-43E5-9F20-6B984CDD5DB2}" destId="{DA88E13F-5708-4F8D-A511-F59963D30711}" srcOrd="5" destOrd="0" parTransId="{1FA16DA7-3028-4B68-8304-635C8FB082D1}" sibTransId="{08BEF3B1-BC8F-4B01-828D-8EA71E887375}"/>
    <dgm:cxn modelId="{EA8B6D15-9647-4DD1-846B-83A093531C46}" type="presOf" srcId="{2972E001-6834-48BE-8014-57A10CE05F42}" destId="{26CA628A-1354-412F-8060-182972143F2C}" srcOrd="0" destOrd="0" presId="urn:microsoft.com/office/officeart/2005/8/layout/cycle2"/>
    <dgm:cxn modelId="{04275E32-5EB8-4E61-9C07-7F873ED60A0A}" type="presOf" srcId="{6AE0A05A-4442-4095-B420-7F997AD20F9E}" destId="{12B88E39-7D3C-48FE-AD96-11002C99908F}" srcOrd="0" destOrd="0" presId="urn:microsoft.com/office/officeart/2005/8/layout/cycle2"/>
    <dgm:cxn modelId="{9EA18C5E-88F1-480D-9409-0424C210E592}" srcId="{9FFAA30D-B977-43E5-9F20-6B984CDD5DB2}" destId="{E0F6E2E1-DEBD-41AC-AA57-5ED9188B870F}" srcOrd="3" destOrd="0" parTransId="{17108244-0C0C-4A15-A442-80C3F037DB6A}" sibTransId="{6C6A7FFE-84F1-4DA6-BE8F-A0D3DBBAE21C}"/>
    <dgm:cxn modelId="{5C734A44-2923-494B-AC2E-590C7DEA9DA7}" type="presOf" srcId="{C79FAF46-9D4E-4B65-9D35-B441CD11AAEA}" destId="{1A371D86-E595-4BFE-AD84-91052F38119A}" srcOrd="0" destOrd="0" presId="urn:microsoft.com/office/officeart/2005/8/layout/cycle2"/>
    <dgm:cxn modelId="{F4668A46-4DEE-4786-92D1-4C55330F0E74}" type="presOf" srcId="{725CAB14-6686-4E9F-9B87-36785D9F924A}" destId="{E7171873-4775-434F-9771-FD48119BA237}" srcOrd="1" destOrd="0" presId="urn:microsoft.com/office/officeart/2005/8/layout/cycle2"/>
    <dgm:cxn modelId="{6AEA0347-2083-4CE2-A5A1-0ECE034A96D1}" type="presOf" srcId="{64B9268D-240F-4A22-A58B-57A15A154C82}" destId="{B7D44961-52BE-4A42-B0CC-96F68B5F26B8}" srcOrd="1" destOrd="0" presId="urn:microsoft.com/office/officeart/2005/8/layout/cycle2"/>
    <dgm:cxn modelId="{7B74F84E-5DA1-443A-9CB2-9007C59D21C6}" type="presOf" srcId="{08BEF3B1-BC8F-4B01-828D-8EA71E887375}" destId="{BD9EBFBF-7AD8-4709-BC2F-D786C981D4E5}" srcOrd="1" destOrd="0" presId="urn:microsoft.com/office/officeart/2005/8/layout/cycle2"/>
    <dgm:cxn modelId="{CD6F686F-65FA-4DCE-9DEE-E418E8659063}" type="presOf" srcId="{B74FB43E-946B-4A48-AF6A-DEA145E53486}" destId="{C0BD1EC9-42BC-4CE0-A9E9-50226858EFA1}" srcOrd="0" destOrd="0" presId="urn:microsoft.com/office/officeart/2005/8/layout/cycle2"/>
    <dgm:cxn modelId="{92C3F775-CAF1-4FD5-8D54-F08819BC48D4}" type="presOf" srcId="{725CAB14-6686-4E9F-9B87-36785D9F924A}" destId="{A589A1ED-D90F-4741-BEE0-88A10C797F6C}" srcOrd="0" destOrd="0" presId="urn:microsoft.com/office/officeart/2005/8/layout/cycle2"/>
    <dgm:cxn modelId="{7687D793-9D72-45E3-B190-59D389DC600A}" type="presOf" srcId="{E0F6E2E1-DEBD-41AC-AA57-5ED9188B870F}" destId="{46796E5A-4A46-4BE0-A02C-974B49BE55E6}" srcOrd="0" destOrd="0" presId="urn:microsoft.com/office/officeart/2005/8/layout/cycle2"/>
    <dgm:cxn modelId="{E26B4495-06E8-4C26-9CE9-77D6FFFA2939}" srcId="{9FFAA30D-B977-43E5-9F20-6B984CDD5DB2}" destId="{2972E001-6834-48BE-8014-57A10CE05F42}" srcOrd="2" destOrd="0" parTransId="{6E44056B-A99A-44E6-BDF5-59B52DC75534}" sibTransId="{725CAB14-6686-4E9F-9B87-36785D9F924A}"/>
    <dgm:cxn modelId="{9F4589A9-BDC6-4C99-8378-B3379C5BA5AB}" type="presOf" srcId="{6C6A7FFE-84F1-4DA6-BE8F-A0D3DBBAE21C}" destId="{C1C52417-E12C-4258-9A12-5369D58963AF}" srcOrd="0" destOrd="0" presId="urn:microsoft.com/office/officeart/2005/8/layout/cycle2"/>
    <dgm:cxn modelId="{ADEA9EB9-CA96-4254-ACF7-5F7254F4CD75}" type="presOf" srcId="{DA88E13F-5708-4F8D-A511-F59963D30711}" destId="{8994E802-1CBF-4AA3-85CC-792305532A7B}" srcOrd="0" destOrd="0" presId="urn:microsoft.com/office/officeart/2005/8/layout/cycle2"/>
    <dgm:cxn modelId="{768A41C8-A665-4596-9485-190A99C83CE6}" type="presOf" srcId="{64B9268D-240F-4A22-A58B-57A15A154C82}" destId="{6D639B69-91B1-4530-8E78-E50CDFAC782F}" srcOrd="0" destOrd="0" presId="urn:microsoft.com/office/officeart/2005/8/layout/cycle2"/>
    <dgm:cxn modelId="{60D03ACF-4350-4DE4-9DFC-D7458838FCB5}" type="presOf" srcId="{9FFAA30D-B977-43E5-9F20-6B984CDD5DB2}" destId="{DCE2FA06-0C88-4FC1-BA72-1CFEAC427CDE}" srcOrd="0" destOrd="0" presId="urn:microsoft.com/office/officeart/2005/8/layout/cycle2"/>
    <dgm:cxn modelId="{60C80EDF-FAF2-4BA3-A5EC-2775993CC933}" type="presOf" srcId="{7C0E39DC-9B25-412C-85A2-42C8F3887E6E}" destId="{6DFF6A5F-06E3-4FD3-82CB-648B3B858559}" srcOrd="0" destOrd="0" presId="urn:microsoft.com/office/officeart/2005/8/layout/cycle2"/>
    <dgm:cxn modelId="{B578BEE0-D54D-4A4B-86B2-E01459243D59}" type="presOf" srcId="{F3D097F6-D257-4E0A-A779-A4B7687ACB4E}" destId="{BAD0EDDC-E34B-4450-B0F9-65BDFED49D0E}" srcOrd="0" destOrd="0" presId="urn:microsoft.com/office/officeart/2005/8/layout/cycle2"/>
    <dgm:cxn modelId="{1E3E24E8-4026-47FE-A07A-372DB5BA9E2A}" srcId="{9FFAA30D-B977-43E5-9F20-6B984CDD5DB2}" destId="{7C0E39DC-9B25-412C-85A2-42C8F3887E6E}" srcOrd="6" destOrd="0" parTransId="{03B4BA08-82A4-4A4C-BE86-ACDA1656D27B}" sibTransId="{68800568-3897-4099-96C4-54D68B91E094}"/>
    <dgm:cxn modelId="{8093F7E9-80C9-4751-9694-313B081D7699}" type="presOf" srcId="{6C6A7FFE-84F1-4DA6-BE8F-A0D3DBBAE21C}" destId="{6B483F3C-66A2-4BFD-9722-4D9FE1CFA4E7}" srcOrd="1" destOrd="0" presId="urn:microsoft.com/office/officeart/2005/8/layout/cycle2"/>
    <dgm:cxn modelId="{32CD2EEA-C4A6-4C62-8454-29D5F65A2566}" type="presOf" srcId="{B74FB43E-946B-4A48-AF6A-DEA145E53486}" destId="{527B8090-C000-443B-B5DA-BBF9C6604210}" srcOrd="1" destOrd="0" presId="urn:microsoft.com/office/officeart/2005/8/layout/cycle2"/>
    <dgm:cxn modelId="{9A0A85EB-E112-4F15-B7CD-289C059FFCBD}" type="presOf" srcId="{68800568-3897-4099-96C4-54D68B91E094}" destId="{B9F8A793-8900-4D8A-A8E8-B6C3BD3EDDAD}" srcOrd="1" destOrd="0" presId="urn:microsoft.com/office/officeart/2005/8/layout/cycle2"/>
    <dgm:cxn modelId="{4DB2BBEB-E488-4275-B889-76BCE3D0B56A}" type="presOf" srcId="{68800568-3897-4099-96C4-54D68B91E094}" destId="{C998D825-C541-46B1-9335-879FA646A32C}" srcOrd="0" destOrd="0" presId="urn:microsoft.com/office/officeart/2005/8/layout/cycle2"/>
    <dgm:cxn modelId="{91D31BF2-6E2B-4A98-B899-14B5A8DBA563}" srcId="{9FFAA30D-B977-43E5-9F20-6B984CDD5DB2}" destId="{F3D097F6-D257-4E0A-A779-A4B7687ACB4E}" srcOrd="1" destOrd="0" parTransId="{98857C36-D1C1-45D5-AF9D-00F41953D65B}" sibTransId="{6AE0A05A-4442-4095-B420-7F997AD20F9E}"/>
    <dgm:cxn modelId="{6AF88EF7-115A-4319-B6E5-B43D4881F9AA}" srcId="{9FFAA30D-B977-43E5-9F20-6B984CDD5DB2}" destId="{008126C1-68B0-4BC8-9047-E8697486B540}" srcOrd="4" destOrd="0" parTransId="{C9622542-1F5D-48AE-BA48-D0AD8AD9C8AB}" sibTransId="{64B9268D-240F-4A22-A58B-57A15A154C82}"/>
    <dgm:cxn modelId="{DE47AFF8-9677-4CC9-BF46-94063823CE6B}" type="presOf" srcId="{08BEF3B1-BC8F-4B01-828D-8EA71E887375}" destId="{BDD1737D-18C6-42A0-A747-7A82A6987049}" srcOrd="0" destOrd="0" presId="urn:microsoft.com/office/officeart/2005/8/layout/cycle2"/>
    <dgm:cxn modelId="{0BD7A2FB-8C9E-45ED-A7AB-8C89432954A6}" type="presOf" srcId="{6AE0A05A-4442-4095-B420-7F997AD20F9E}" destId="{11B00B1F-BEC1-47DC-8F07-1AFCB457E737}" srcOrd="1" destOrd="0" presId="urn:microsoft.com/office/officeart/2005/8/layout/cycle2"/>
    <dgm:cxn modelId="{048B23E0-BEEB-49D0-91CC-69E173296A69}" type="presParOf" srcId="{DCE2FA06-0C88-4FC1-BA72-1CFEAC427CDE}" destId="{1A371D86-E595-4BFE-AD84-91052F38119A}" srcOrd="0" destOrd="0" presId="urn:microsoft.com/office/officeart/2005/8/layout/cycle2"/>
    <dgm:cxn modelId="{2538A135-CEAD-4329-A443-181387C11A19}" type="presParOf" srcId="{DCE2FA06-0C88-4FC1-BA72-1CFEAC427CDE}" destId="{C0BD1EC9-42BC-4CE0-A9E9-50226858EFA1}" srcOrd="1" destOrd="0" presId="urn:microsoft.com/office/officeart/2005/8/layout/cycle2"/>
    <dgm:cxn modelId="{47E8084F-FA5B-4AF5-8BF9-7EBF4B9A17A3}" type="presParOf" srcId="{C0BD1EC9-42BC-4CE0-A9E9-50226858EFA1}" destId="{527B8090-C000-443B-B5DA-BBF9C6604210}" srcOrd="0" destOrd="0" presId="urn:microsoft.com/office/officeart/2005/8/layout/cycle2"/>
    <dgm:cxn modelId="{CBB1A54A-C9C4-4BCF-B0C0-E47B9F6838CF}" type="presParOf" srcId="{DCE2FA06-0C88-4FC1-BA72-1CFEAC427CDE}" destId="{BAD0EDDC-E34B-4450-B0F9-65BDFED49D0E}" srcOrd="2" destOrd="0" presId="urn:microsoft.com/office/officeart/2005/8/layout/cycle2"/>
    <dgm:cxn modelId="{B53CE721-694C-4641-AC12-C48D7749756F}" type="presParOf" srcId="{DCE2FA06-0C88-4FC1-BA72-1CFEAC427CDE}" destId="{12B88E39-7D3C-48FE-AD96-11002C99908F}" srcOrd="3" destOrd="0" presId="urn:microsoft.com/office/officeart/2005/8/layout/cycle2"/>
    <dgm:cxn modelId="{AC7E499B-833A-4063-B419-5346EEB1A1C1}" type="presParOf" srcId="{12B88E39-7D3C-48FE-AD96-11002C99908F}" destId="{11B00B1F-BEC1-47DC-8F07-1AFCB457E737}" srcOrd="0" destOrd="0" presId="urn:microsoft.com/office/officeart/2005/8/layout/cycle2"/>
    <dgm:cxn modelId="{485DA9BF-E000-4CF3-8435-F881A28C423D}" type="presParOf" srcId="{DCE2FA06-0C88-4FC1-BA72-1CFEAC427CDE}" destId="{26CA628A-1354-412F-8060-182972143F2C}" srcOrd="4" destOrd="0" presId="urn:microsoft.com/office/officeart/2005/8/layout/cycle2"/>
    <dgm:cxn modelId="{B0AC901D-22A1-4D6B-9C87-1EA25441B36B}" type="presParOf" srcId="{DCE2FA06-0C88-4FC1-BA72-1CFEAC427CDE}" destId="{A589A1ED-D90F-4741-BEE0-88A10C797F6C}" srcOrd="5" destOrd="0" presId="urn:microsoft.com/office/officeart/2005/8/layout/cycle2"/>
    <dgm:cxn modelId="{5070702D-4E84-4AF4-B461-4D3C2221164C}" type="presParOf" srcId="{A589A1ED-D90F-4741-BEE0-88A10C797F6C}" destId="{E7171873-4775-434F-9771-FD48119BA237}" srcOrd="0" destOrd="0" presId="urn:microsoft.com/office/officeart/2005/8/layout/cycle2"/>
    <dgm:cxn modelId="{3A184434-5D1C-4E86-A484-1C26E5560B12}" type="presParOf" srcId="{DCE2FA06-0C88-4FC1-BA72-1CFEAC427CDE}" destId="{46796E5A-4A46-4BE0-A02C-974B49BE55E6}" srcOrd="6" destOrd="0" presId="urn:microsoft.com/office/officeart/2005/8/layout/cycle2"/>
    <dgm:cxn modelId="{BE06BA21-61B5-46D7-A799-A2C5FAC07F76}" type="presParOf" srcId="{DCE2FA06-0C88-4FC1-BA72-1CFEAC427CDE}" destId="{C1C52417-E12C-4258-9A12-5369D58963AF}" srcOrd="7" destOrd="0" presId="urn:microsoft.com/office/officeart/2005/8/layout/cycle2"/>
    <dgm:cxn modelId="{3671445D-A651-4CC6-B4AD-137108E1CB35}" type="presParOf" srcId="{C1C52417-E12C-4258-9A12-5369D58963AF}" destId="{6B483F3C-66A2-4BFD-9722-4D9FE1CFA4E7}" srcOrd="0" destOrd="0" presId="urn:microsoft.com/office/officeart/2005/8/layout/cycle2"/>
    <dgm:cxn modelId="{03C61694-AF07-43B9-85AD-89FACC519E44}" type="presParOf" srcId="{DCE2FA06-0C88-4FC1-BA72-1CFEAC427CDE}" destId="{BE1107FE-0C65-46F5-B073-33C883853285}" srcOrd="8" destOrd="0" presId="urn:microsoft.com/office/officeart/2005/8/layout/cycle2"/>
    <dgm:cxn modelId="{91E919B4-CB0B-4452-B098-BA9A3FCC4358}" type="presParOf" srcId="{DCE2FA06-0C88-4FC1-BA72-1CFEAC427CDE}" destId="{6D639B69-91B1-4530-8E78-E50CDFAC782F}" srcOrd="9" destOrd="0" presId="urn:microsoft.com/office/officeart/2005/8/layout/cycle2"/>
    <dgm:cxn modelId="{213138E7-A7CD-4A47-B51E-1FEAE70B11D5}" type="presParOf" srcId="{6D639B69-91B1-4530-8E78-E50CDFAC782F}" destId="{B7D44961-52BE-4A42-B0CC-96F68B5F26B8}" srcOrd="0" destOrd="0" presId="urn:microsoft.com/office/officeart/2005/8/layout/cycle2"/>
    <dgm:cxn modelId="{1A5D96E6-8644-427C-9893-34FC6E73D33D}" type="presParOf" srcId="{DCE2FA06-0C88-4FC1-BA72-1CFEAC427CDE}" destId="{8994E802-1CBF-4AA3-85CC-792305532A7B}" srcOrd="10" destOrd="0" presId="urn:microsoft.com/office/officeart/2005/8/layout/cycle2"/>
    <dgm:cxn modelId="{6C32284F-FF95-4DA6-BE00-3B4796152C87}" type="presParOf" srcId="{DCE2FA06-0C88-4FC1-BA72-1CFEAC427CDE}" destId="{BDD1737D-18C6-42A0-A747-7A82A6987049}" srcOrd="11" destOrd="0" presId="urn:microsoft.com/office/officeart/2005/8/layout/cycle2"/>
    <dgm:cxn modelId="{24F1537B-FE40-4ABF-985D-FCF0A323D552}" type="presParOf" srcId="{BDD1737D-18C6-42A0-A747-7A82A6987049}" destId="{BD9EBFBF-7AD8-4709-BC2F-D786C981D4E5}" srcOrd="0" destOrd="0" presId="urn:microsoft.com/office/officeart/2005/8/layout/cycle2"/>
    <dgm:cxn modelId="{23077007-7B8E-402B-854B-B0AE1A7E3B60}" type="presParOf" srcId="{DCE2FA06-0C88-4FC1-BA72-1CFEAC427CDE}" destId="{6DFF6A5F-06E3-4FD3-82CB-648B3B858559}" srcOrd="12" destOrd="0" presId="urn:microsoft.com/office/officeart/2005/8/layout/cycle2"/>
    <dgm:cxn modelId="{03DA1C9A-581A-4693-93CC-2E8A1051E9E1}" type="presParOf" srcId="{DCE2FA06-0C88-4FC1-BA72-1CFEAC427CDE}" destId="{C998D825-C541-46B1-9335-879FA646A32C}" srcOrd="13" destOrd="0" presId="urn:microsoft.com/office/officeart/2005/8/layout/cycle2"/>
    <dgm:cxn modelId="{EA086D32-57F2-46AC-8FCD-6BFA0264003A}" type="presParOf" srcId="{C998D825-C541-46B1-9335-879FA646A32C}" destId="{B9F8A793-8900-4D8A-A8E8-B6C3BD3EDDA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E453-D12D-4262-A64C-4E635FDA4919}">
      <dsp:nvSpPr>
        <dsp:cNvPr id="0" name=""/>
        <dsp:cNvSpPr/>
      </dsp:nvSpPr>
      <dsp:spPr>
        <a:xfrm>
          <a:off x="2205213" y="1477429"/>
          <a:ext cx="812143" cy="558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Diversity</a:t>
          </a:r>
        </a:p>
      </dsp:txBody>
      <dsp:txXfrm>
        <a:off x="2324149" y="1559266"/>
        <a:ext cx="574271" cy="395145"/>
      </dsp:txXfrm>
    </dsp:sp>
    <dsp:sp modelId="{D5371E94-8D19-42AA-A951-E720AC597CF7}">
      <dsp:nvSpPr>
        <dsp:cNvPr id="0" name=""/>
        <dsp:cNvSpPr/>
      </dsp:nvSpPr>
      <dsp:spPr>
        <a:xfrm rot="16200000">
          <a:off x="2131752" y="987745"/>
          <a:ext cx="959065" cy="20302"/>
        </a:xfrm>
        <a:custGeom>
          <a:avLst/>
          <a:gdLst/>
          <a:ahLst/>
          <a:cxnLst/>
          <a:rect l="0" t="0" r="0" b="0"/>
          <a:pathLst>
            <a:path>
              <a:moveTo>
                <a:pt x="0" y="10151"/>
              </a:moveTo>
              <a:lnTo>
                <a:pt x="959065" y="10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87308" y="973919"/>
        <a:ext cx="47953" cy="47953"/>
      </dsp:txXfrm>
    </dsp:sp>
    <dsp:sp modelId="{EEC60532-FAD1-4706-91B5-05A5009EEA2C}">
      <dsp:nvSpPr>
        <dsp:cNvPr id="0" name=""/>
        <dsp:cNvSpPr/>
      </dsp:nvSpPr>
      <dsp:spPr>
        <a:xfrm>
          <a:off x="2331875" y="-40455"/>
          <a:ext cx="558819" cy="558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tx1"/>
              </a:solidFill>
            </a:rPr>
            <a:t>Race</a:t>
          </a:r>
        </a:p>
      </dsp:txBody>
      <dsp:txXfrm>
        <a:off x="2413712" y="41382"/>
        <a:ext cx="395145" cy="395145"/>
      </dsp:txXfrm>
    </dsp:sp>
    <dsp:sp modelId="{B21B19F5-B9A4-46F2-8E1C-C277BE28DA2F}">
      <dsp:nvSpPr>
        <dsp:cNvPr id="0" name=""/>
        <dsp:cNvSpPr/>
      </dsp:nvSpPr>
      <dsp:spPr>
        <a:xfrm rot="17861538">
          <a:off x="2501134" y="1073518"/>
          <a:ext cx="926915" cy="20302"/>
        </a:xfrm>
        <a:custGeom>
          <a:avLst/>
          <a:gdLst/>
          <a:ahLst/>
          <a:cxnLst/>
          <a:rect l="0" t="0" r="0" b="0"/>
          <a:pathLst>
            <a:path>
              <a:moveTo>
                <a:pt x="0" y="10151"/>
              </a:moveTo>
              <a:lnTo>
                <a:pt x="926915" y="10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41419" y="1060496"/>
        <a:ext cx="46345" cy="46345"/>
      </dsp:txXfrm>
    </dsp:sp>
    <dsp:sp modelId="{779376E7-FD1E-4F98-832D-070C40D20702}">
      <dsp:nvSpPr>
        <dsp:cNvPr id="0" name=""/>
        <dsp:cNvSpPr/>
      </dsp:nvSpPr>
      <dsp:spPr>
        <a:xfrm>
          <a:off x="2938841" y="133408"/>
          <a:ext cx="755680" cy="558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Religion</a:t>
          </a:r>
        </a:p>
      </dsp:txBody>
      <dsp:txXfrm>
        <a:off x="3049508" y="215245"/>
        <a:ext cx="534346" cy="395145"/>
      </dsp:txXfrm>
    </dsp:sp>
    <dsp:sp modelId="{C8EF5774-26AC-48E2-BBD2-6F55AD71EB4B}">
      <dsp:nvSpPr>
        <dsp:cNvPr id="0" name=""/>
        <dsp:cNvSpPr/>
      </dsp:nvSpPr>
      <dsp:spPr>
        <a:xfrm rot="19523077">
          <a:off x="2827675" y="1323224"/>
          <a:ext cx="794203" cy="20302"/>
        </a:xfrm>
        <a:custGeom>
          <a:avLst/>
          <a:gdLst/>
          <a:ahLst/>
          <a:cxnLst/>
          <a:rect l="0" t="0" r="0" b="0"/>
          <a:pathLst>
            <a:path>
              <a:moveTo>
                <a:pt x="0" y="10151"/>
              </a:moveTo>
              <a:lnTo>
                <a:pt x="794203" y="10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04922" y="1313521"/>
        <a:ext cx="39710" cy="39710"/>
      </dsp:txXfrm>
    </dsp:sp>
    <dsp:sp modelId="{AA4074F7-CCF2-4BFB-A531-2DC0AE0C6D27}">
      <dsp:nvSpPr>
        <dsp:cNvPr id="0" name=""/>
        <dsp:cNvSpPr/>
      </dsp:nvSpPr>
      <dsp:spPr>
        <a:xfrm>
          <a:off x="3382533" y="615172"/>
          <a:ext cx="955894" cy="558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Cultural differences</a:t>
          </a:r>
        </a:p>
      </dsp:txBody>
      <dsp:txXfrm>
        <a:off x="3522520" y="697009"/>
        <a:ext cx="675920" cy="395145"/>
      </dsp:txXfrm>
    </dsp:sp>
    <dsp:sp modelId="{0E9481C6-08FE-43E2-BD22-5BFB00CC7740}">
      <dsp:nvSpPr>
        <dsp:cNvPr id="0" name=""/>
        <dsp:cNvSpPr/>
      </dsp:nvSpPr>
      <dsp:spPr>
        <a:xfrm rot="21013211">
          <a:off x="2998949" y="1605886"/>
          <a:ext cx="858407" cy="20302"/>
        </a:xfrm>
        <a:custGeom>
          <a:avLst/>
          <a:gdLst/>
          <a:ahLst/>
          <a:cxnLst/>
          <a:rect l="0" t="0" r="0" b="0"/>
          <a:pathLst>
            <a:path>
              <a:moveTo>
                <a:pt x="0" y="10151"/>
              </a:moveTo>
              <a:lnTo>
                <a:pt x="858407" y="10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06692" y="1594577"/>
        <a:ext cx="42920" cy="42920"/>
      </dsp:txXfrm>
    </dsp:sp>
    <dsp:sp modelId="{C49778E1-B7F7-4B31-B0E2-184AF0D8758F}">
      <dsp:nvSpPr>
        <dsp:cNvPr id="0" name=""/>
        <dsp:cNvSpPr/>
      </dsp:nvSpPr>
      <dsp:spPr>
        <a:xfrm>
          <a:off x="3847058" y="1216261"/>
          <a:ext cx="558819" cy="558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Music</a:t>
          </a:r>
        </a:p>
      </dsp:txBody>
      <dsp:txXfrm>
        <a:off x="3928895" y="1298098"/>
        <a:ext cx="395145" cy="395145"/>
      </dsp:txXfrm>
    </dsp:sp>
    <dsp:sp modelId="{76616FE1-0E1B-48C4-8138-25041F1972FA}">
      <dsp:nvSpPr>
        <dsp:cNvPr id="0" name=""/>
        <dsp:cNvSpPr/>
      </dsp:nvSpPr>
      <dsp:spPr>
        <a:xfrm rot="845590">
          <a:off x="2979433" y="1950254"/>
          <a:ext cx="885387" cy="20302"/>
        </a:xfrm>
        <a:custGeom>
          <a:avLst/>
          <a:gdLst/>
          <a:ahLst/>
          <a:cxnLst/>
          <a:rect l="0" t="0" r="0" b="0"/>
          <a:pathLst>
            <a:path>
              <a:moveTo>
                <a:pt x="0" y="10151"/>
              </a:moveTo>
              <a:lnTo>
                <a:pt x="885387" y="10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99993" y="1938271"/>
        <a:ext cx="44269" cy="44269"/>
      </dsp:txXfrm>
    </dsp:sp>
    <dsp:sp modelId="{27227B90-DA63-4CBD-9B12-68320CC15570}">
      <dsp:nvSpPr>
        <dsp:cNvPr id="0" name=""/>
        <dsp:cNvSpPr/>
      </dsp:nvSpPr>
      <dsp:spPr>
        <a:xfrm>
          <a:off x="3843087" y="1856827"/>
          <a:ext cx="558819" cy="558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Food</a:t>
          </a:r>
        </a:p>
      </dsp:txBody>
      <dsp:txXfrm>
        <a:off x="3924924" y="1938664"/>
        <a:ext cx="395145" cy="395145"/>
      </dsp:txXfrm>
    </dsp:sp>
    <dsp:sp modelId="{E9D0D79F-3558-43C0-A02C-A5153B35DFC4}">
      <dsp:nvSpPr>
        <dsp:cNvPr id="0" name=""/>
        <dsp:cNvSpPr/>
      </dsp:nvSpPr>
      <dsp:spPr>
        <a:xfrm rot="2235891">
          <a:off x="2786591" y="2241818"/>
          <a:ext cx="950946" cy="20302"/>
        </a:xfrm>
        <a:custGeom>
          <a:avLst/>
          <a:gdLst/>
          <a:ahLst/>
          <a:cxnLst/>
          <a:rect l="0" t="0" r="0" b="0"/>
          <a:pathLst>
            <a:path>
              <a:moveTo>
                <a:pt x="0" y="10151"/>
              </a:moveTo>
              <a:lnTo>
                <a:pt x="950946" y="10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38291" y="2228196"/>
        <a:ext cx="47547" cy="47547"/>
      </dsp:txXfrm>
    </dsp:sp>
    <dsp:sp modelId="{D33FA2FF-ECCE-46F0-9853-AAD2D79AAC63}">
      <dsp:nvSpPr>
        <dsp:cNvPr id="0" name=""/>
        <dsp:cNvSpPr/>
      </dsp:nvSpPr>
      <dsp:spPr>
        <a:xfrm>
          <a:off x="3583425" y="2429641"/>
          <a:ext cx="558819" cy="558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Dress</a:t>
          </a:r>
        </a:p>
      </dsp:txBody>
      <dsp:txXfrm>
        <a:off x="3665262" y="2511478"/>
        <a:ext cx="395145" cy="395145"/>
      </dsp:txXfrm>
    </dsp:sp>
    <dsp:sp modelId="{0EFDF3B3-485B-47D5-A405-B7797E62DAFE}">
      <dsp:nvSpPr>
        <dsp:cNvPr id="0" name=""/>
        <dsp:cNvSpPr/>
      </dsp:nvSpPr>
      <dsp:spPr>
        <a:xfrm rot="4144799">
          <a:off x="2447114" y="2405489"/>
          <a:ext cx="832012" cy="20302"/>
        </a:xfrm>
        <a:custGeom>
          <a:avLst/>
          <a:gdLst/>
          <a:ahLst/>
          <a:cxnLst/>
          <a:rect l="0" t="0" r="0" b="0"/>
          <a:pathLst>
            <a:path>
              <a:moveTo>
                <a:pt x="0" y="10151"/>
              </a:moveTo>
              <a:lnTo>
                <a:pt x="832012" y="10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42320" y="2394840"/>
        <a:ext cx="41600" cy="41600"/>
      </dsp:txXfrm>
    </dsp:sp>
    <dsp:sp modelId="{E028F0EF-BE79-4E8D-B8D1-4E433FBE68F2}">
      <dsp:nvSpPr>
        <dsp:cNvPr id="0" name=""/>
        <dsp:cNvSpPr/>
      </dsp:nvSpPr>
      <dsp:spPr>
        <a:xfrm>
          <a:off x="2493820" y="2796046"/>
          <a:ext cx="1310538" cy="7353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Gender/gender reassignment</a:t>
          </a:r>
        </a:p>
      </dsp:txBody>
      <dsp:txXfrm>
        <a:off x="2685744" y="2903739"/>
        <a:ext cx="926690" cy="519987"/>
      </dsp:txXfrm>
    </dsp:sp>
    <dsp:sp modelId="{1ABA847E-A174-40CC-8454-CE0469B93B18}">
      <dsp:nvSpPr>
        <dsp:cNvPr id="0" name=""/>
        <dsp:cNvSpPr/>
      </dsp:nvSpPr>
      <dsp:spPr>
        <a:xfrm rot="6821745">
          <a:off x="1773072" y="2484999"/>
          <a:ext cx="1028363" cy="20302"/>
        </a:xfrm>
        <a:custGeom>
          <a:avLst/>
          <a:gdLst/>
          <a:ahLst/>
          <a:cxnLst/>
          <a:rect l="0" t="0" r="0" b="0"/>
          <a:pathLst>
            <a:path>
              <a:moveTo>
                <a:pt x="0" y="10151"/>
              </a:moveTo>
              <a:lnTo>
                <a:pt x="1028363" y="10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261545" y="2469441"/>
        <a:ext cx="51418" cy="51418"/>
      </dsp:txXfrm>
    </dsp:sp>
    <dsp:sp modelId="{C6A8749A-9D70-4FF2-9CED-9D95F2660537}">
      <dsp:nvSpPr>
        <dsp:cNvPr id="0" name=""/>
        <dsp:cNvSpPr/>
      </dsp:nvSpPr>
      <dsp:spPr>
        <a:xfrm>
          <a:off x="1404184" y="2959440"/>
          <a:ext cx="1113347" cy="558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Marriage / civil partnership</a:t>
          </a:r>
        </a:p>
      </dsp:txBody>
      <dsp:txXfrm>
        <a:off x="1567230" y="3041277"/>
        <a:ext cx="787255" cy="395145"/>
      </dsp:txXfrm>
    </dsp:sp>
    <dsp:sp modelId="{88F1527A-901D-41F8-A8BC-A8891808AA60}">
      <dsp:nvSpPr>
        <dsp:cNvPr id="0" name=""/>
        <dsp:cNvSpPr/>
      </dsp:nvSpPr>
      <dsp:spPr>
        <a:xfrm rot="8451449">
          <a:off x="1595311" y="2228059"/>
          <a:ext cx="849088" cy="20302"/>
        </a:xfrm>
        <a:custGeom>
          <a:avLst/>
          <a:gdLst/>
          <a:ahLst/>
          <a:cxnLst/>
          <a:rect l="0" t="0" r="0" b="0"/>
          <a:pathLst>
            <a:path>
              <a:moveTo>
                <a:pt x="0" y="10151"/>
              </a:moveTo>
              <a:lnTo>
                <a:pt x="849088" y="10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998628" y="2216983"/>
        <a:ext cx="42454" cy="42454"/>
      </dsp:txXfrm>
    </dsp:sp>
    <dsp:sp modelId="{22EC67C0-E7E3-4753-858F-D0D0EB071834}">
      <dsp:nvSpPr>
        <dsp:cNvPr id="0" name=""/>
        <dsp:cNvSpPr/>
      </dsp:nvSpPr>
      <dsp:spPr>
        <a:xfrm>
          <a:off x="984529" y="2446375"/>
          <a:ext cx="872546" cy="558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Family structure</a:t>
          </a:r>
        </a:p>
      </dsp:txBody>
      <dsp:txXfrm>
        <a:off x="1112310" y="2528212"/>
        <a:ext cx="616984" cy="395145"/>
      </dsp:txXfrm>
    </dsp:sp>
    <dsp:sp modelId="{2CF34E69-153A-4C42-A933-1A5968A5E261}">
      <dsp:nvSpPr>
        <dsp:cNvPr id="0" name=""/>
        <dsp:cNvSpPr/>
      </dsp:nvSpPr>
      <dsp:spPr>
        <a:xfrm rot="9827510">
          <a:off x="1384529" y="1976839"/>
          <a:ext cx="869982" cy="20302"/>
        </a:xfrm>
        <a:custGeom>
          <a:avLst/>
          <a:gdLst/>
          <a:ahLst/>
          <a:cxnLst/>
          <a:rect l="0" t="0" r="0" b="0"/>
          <a:pathLst>
            <a:path>
              <a:moveTo>
                <a:pt x="0" y="10151"/>
              </a:moveTo>
              <a:lnTo>
                <a:pt x="869982" y="10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797771" y="1965240"/>
        <a:ext cx="43499" cy="43499"/>
      </dsp:txXfrm>
    </dsp:sp>
    <dsp:sp modelId="{333F803B-D2DB-477C-B89A-6D4A4917E940}">
      <dsp:nvSpPr>
        <dsp:cNvPr id="0" name=""/>
        <dsp:cNvSpPr/>
      </dsp:nvSpPr>
      <dsp:spPr>
        <a:xfrm>
          <a:off x="854104" y="1906989"/>
          <a:ext cx="558819" cy="558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Age</a:t>
          </a:r>
        </a:p>
      </dsp:txBody>
      <dsp:txXfrm>
        <a:off x="935941" y="1988826"/>
        <a:ext cx="395145" cy="395145"/>
      </dsp:txXfrm>
    </dsp:sp>
    <dsp:sp modelId="{5407A487-B535-43F1-8950-2493A00480D8}">
      <dsp:nvSpPr>
        <dsp:cNvPr id="0" name=""/>
        <dsp:cNvSpPr/>
      </dsp:nvSpPr>
      <dsp:spPr>
        <a:xfrm rot="11215385">
          <a:off x="1635078" y="1663271"/>
          <a:ext cx="578421" cy="20302"/>
        </a:xfrm>
        <a:custGeom>
          <a:avLst/>
          <a:gdLst/>
          <a:ahLst/>
          <a:cxnLst/>
          <a:rect l="0" t="0" r="0" b="0"/>
          <a:pathLst>
            <a:path>
              <a:moveTo>
                <a:pt x="0" y="10151"/>
              </a:moveTo>
              <a:lnTo>
                <a:pt x="578421" y="10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909829" y="1658962"/>
        <a:ext cx="28921" cy="28921"/>
      </dsp:txXfrm>
    </dsp:sp>
    <dsp:sp modelId="{58AD2456-585A-417A-BF27-CC067B4EAC3F}">
      <dsp:nvSpPr>
        <dsp:cNvPr id="0" name=""/>
        <dsp:cNvSpPr/>
      </dsp:nvSpPr>
      <dsp:spPr>
        <a:xfrm>
          <a:off x="556871" y="1294468"/>
          <a:ext cx="1095191" cy="558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Sexuality and sexual orientation</a:t>
          </a:r>
        </a:p>
      </dsp:txBody>
      <dsp:txXfrm>
        <a:off x="717258" y="1376305"/>
        <a:ext cx="774417" cy="395145"/>
      </dsp:txXfrm>
    </dsp:sp>
    <dsp:sp modelId="{A5C04D72-384A-4EF1-893E-0D528B7343E2}">
      <dsp:nvSpPr>
        <dsp:cNvPr id="0" name=""/>
        <dsp:cNvSpPr/>
      </dsp:nvSpPr>
      <dsp:spPr>
        <a:xfrm rot="12876923">
          <a:off x="1587668" y="1319166"/>
          <a:ext cx="808491" cy="20302"/>
        </a:xfrm>
        <a:custGeom>
          <a:avLst/>
          <a:gdLst/>
          <a:ahLst/>
          <a:cxnLst/>
          <a:rect l="0" t="0" r="0" b="0"/>
          <a:pathLst>
            <a:path>
              <a:moveTo>
                <a:pt x="0" y="10151"/>
              </a:moveTo>
              <a:lnTo>
                <a:pt x="808491" y="10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971701" y="1309105"/>
        <a:ext cx="40424" cy="40424"/>
      </dsp:txXfrm>
    </dsp:sp>
    <dsp:sp modelId="{62B102E5-4167-4E89-AF9F-7A11855EC953}">
      <dsp:nvSpPr>
        <dsp:cNvPr id="0" name=""/>
        <dsp:cNvSpPr/>
      </dsp:nvSpPr>
      <dsp:spPr>
        <a:xfrm>
          <a:off x="924551" y="615172"/>
          <a:ext cx="875078" cy="558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Language</a:t>
          </a:r>
        </a:p>
      </dsp:txBody>
      <dsp:txXfrm>
        <a:off x="1052703" y="697009"/>
        <a:ext cx="618774" cy="395145"/>
      </dsp:txXfrm>
    </dsp:sp>
    <dsp:sp modelId="{5E4544B5-EC24-4EDE-A6B7-AFE69E84C349}">
      <dsp:nvSpPr>
        <dsp:cNvPr id="0" name=""/>
        <dsp:cNvSpPr/>
      </dsp:nvSpPr>
      <dsp:spPr>
        <a:xfrm rot="14538462">
          <a:off x="1783707" y="1066980"/>
          <a:ext cx="941680" cy="20302"/>
        </a:xfrm>
        <a:custGeom>
          <a:avLst/>
          <a:gdLst/>
          <a:ahLst/>
          <a:cxnLst/>
          <a:rect l="0" t="0" r="0" b="0"/>
          <a:pathLst>
            <a:path>
              <a:moveTo>
                <a:pt x="0" y="10151"/>
              </a:moveTo>
              <a:lnTo>
                <a:pt x="941680" y="10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231005" y="1053590"/>
        <a:ext cx="47084" cy="47084"/>
      </dsp:txXfrm>
    </dsp:sp>
    <dsp:sp modelId="{EECDC80B-ABD7-45FF-8207-4D47CFF8655F}">
      <dsp:nvSpPr>
        <dsp:cNvPr id="0" name=""/>
        <dsp:cNvSpPr/>
      </dsp:nvSpPr>
      <dsp:spPr>
        <a:xfrm>
          <a:off x="1626479" y="133408"/>
          <a:ext cx="558819" cy="558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Social class</a:t>
          </a:r>
        </a:p>
      </dsp:txBody>
      <dsp:txXfrm>
        <a:off x="1708316" y="215245"/>
        <a:ext cx="395145" cy="395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D642B-2F8B-43BD-ADED-28DB264ADA0A}">
      <dsp:nvSpPr>
        <dsp:cNvPr id="0" name=""/>
        <dsp:cNvSpPr/>
      </dsp:nvSpPr>
      <dsp:spPr>
        <a:xfrm>
          <a:off x="3292334" y="2255185"/>
          <a:ext cx="1295141" cy="129514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rPr>
            <a:t>Discrimination</a:t>
          </a:r>
        </a:p>
      </dsp:txBody>
      <dsp:txXfrm>
        <a:off x="3482003" y="2444854"/>
        <a:ext cx="915803" cy="915803"/>
      </dsp:txXfrm>
    </dsp:sp>
    <dsp:sp modelId="{0D762142-C1DB-4B00-B8F3-E64AA491C393}">
      <dsp:nvSpPr>
        <dsp:cNvPr id="0" name=""/>
        <dsp:cNvSpPr/>
      </dsp:nvSpPr>
      <dsp:spPr>
        <a:xfrm rot="16159189">
          <a:off x="3523208" y="1836766"/>
          <a:ext cx="808422" cy="28564"/>
        </a:xfrm>
        <a:custGeom>
          <a:avLst/>
          <a:gdLst/>
          <a:ahLst/>
          <a:cxnLst/>
          <a:rect l="0" t="0" r="0" b="0"/>
          <a:pathLst>
            <a:path>
              <a:moveTo>
                <a:pt x="0" y="14282"/>
              </a:moveTo>
              <a:lnTo>
                <a:pt x="808422" y="1428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3907209" y="1830838"/>
        <a:ext cx="40421" cy="40421"/>
      </dsp:txXfrm>
    </dsp:sp>
    <dsp:sp modelId="{5531CE7E-687D-4F4A-8F4E-7712CDE8FAB9}">
      <dsp:nvSpPr>
        <dsp:cNvPr id="0" name=""/>
        <dsp:cNvSpPr/>
      </dsp:nvSpPr>
      <dsp:spPr>
        <a:xfrm>
          <a:off x="2423552" y="-42352"/>
          <a:ext cx="2980456" cy="148923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tx1"/>
              </a:solidFill>
            </a:rPr>
            <a:t>Race:</a:t>
          </a:r>
        </a:p>
        <a:p>
          <a:pPr marL="0" lvl="0" indent="0" algn="ctr" defTabSz="444500">
            <a:lnSpc>
              <a:spcPct val="90000"/>
            </a:lnSpc>
            <a:spcBef>
              <a:spcPct val="0"/>
            </a:spcBef>
            <a:spcAft>
              <a:spcPct val="35000"/>
            </a:spcAft>
            <a:buNone/>
          </a:pPr>
          <a:r>
            <a:rPr lang="en-GB" sz="1000" kern="1200" dirty="0">
              <a:solidFill>
                <a:schemeClr val="tx1"/>
              </a:solidFill>
            </a:rPr>
            <a:t>Refers to a group that is considered to have distinct characteristics based on their skin colour, nationality or ethnic origin. Discrimination on the basis of race is called racism.</a:t>
          </a:r>
        </a:p>
      </dsp:txBody>
      <dsp:txXfrm>
        <a:off x="2860030" y="175741"/>
        <a:ext cx="2107500" cy="1053045"/>
      </dsp:txXfrm>
    </dsp:sp>
    <dsp:sp modelId="{42379CA1-DC52-4761-B9AD-2A2AE2B71B3B}">
      <dsp:nvSpPr>
        <dsp:cNvPr id="0" name=""/>
        <dsp:cNvSpPr/>
      </dsp:nvSpPr>
      <dsp:spPr>
        <a:xfrm rot="20092949">
          <a:off x="4472066" y="2370409"/>
          <a:ext cx="1145815" cy="28564"/>
        </a:xfrm>
        <a:custGeom>
          <a:avLst/>
          <a:gdLst/>
          <a:ahLst/>
          <a:cxnLst/>
          <a:rect l="0" t="0" r="0" b="0"/>
          <a:pathLst>
            <a:path>
              <a:moveTo>
                <a:pt x="0" y="14282"/>
              </a:moveTo>
              <a:lnTo>
                <a:pt x="1145815" y="1428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016328" y="2356046"/>
        <a:ext cx="57290" cy="57290"/>
      </dsp:txXfrm>
    </dsp:sp>
    <dsp:sp modelId="{F4A62345-0A50-4099-BA70-3F3FCE576F2B}">
      <dsp:nvSpPr>
        <dsp:cNvPr id="0" name=""/>
        <dsp:cNvSpPr/>
      </dsp:nvSpPr>
      <dsp:spPr>
        <a:xfrm>
          <a:off x="5035947" y="1008739"/>
          <a:ext cx="3125435" cy="129514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tx1"/>
              </a:solidFill>
            </a:rPr>
            <a:t>Culture</a:t>
          </a:r>
          <a:r>
            <a:rPr lang="en-GB" sz="1000" kern="1200" dirty="0">
              <a:solidFill>
                <a:schemeClr val="tx1"/>
              </a:solidFill>
            </a:rPr>
            <a:t>:</a:t>
          </a:r>
        </a:p>
        <a:p>
          <a:pPr marL="0" lvl="0" indent="0" algn="ctr" defTabSz="444500">
            <a:lnSpc>
              <a:spcPct val="90000"/>
            </a:lnSpc>
            <a:spcBef>
              <a:spcPct val="0"/>
            </a:spcBef>
            <a:spcAft>
              <a:spcPct val="35000"/>
            </a:spcAft>
            <a:buNone/>
          </a:pPr>
          <a:r>
            <a:rPr lang="en-GB" sz="1000" kern="1200" dirty="0">
              <a:solidFill>
                <a:schemeClr val="tx1"/>
              </a:solidFill>
            </a:rPr>
            <a:t> refers to a group of people in society ho share the same customs – language, dress, beliefs and values. Traveller communities are often victims of discrimination as they are different.</a:t>
          </a:r>
        </a:p>
      </dsp:txBody>
      <dsp:txXfrm>
        <a:off x="5493656" y="1198408"/>
        <a:ext cx="2210017" cy="915803"/>
      </dsp:txXfrm>
    </dsp:sp>
    <dsp:sp modelId="{A3935459-3115-4F5C-B794-6E56DA262C63}">
      <dsp:nvSpPr>
        <dsp:cNvPr id="0" name=""/>
        <dsp:cNvSpPr/>
      </dsp:nvSpPr>
      <dsp:spPr>
        <a:xfrm rot="347489">
          <a:off x="4582559" y="2985667"/>
          <a:ext cx="631232" cy="28564"/>
        </a:xfrm>
        <a:custGeom>
          <a:avLst/>
          <a:gdLst/>
          <a:ahLst/>
          <a:cxnLst/>
          <a:rect l="0" t="0" r="0" b="0"/>
          <a:pathLst>
            <a:path>
              <a:moveTo>
                <a:pt x="0" y="14282"/>
              </a:moveTo>
              <a:lnTo>
                <a:pt x="631232" y="1428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882395" y="2984169"/>
        <a:ext cx="31561" cy="31561"/>
      </dsp:txXfrm>
    </dsp:sp>
    <dsp:sp modelId="{11B6024A-0504-4AAE-9AD2-F674A6AB1FB0}">
      <dsp:nvSpPr>
        <dsp:cNvPr id="0" name=""/>
        <dsp:cNvSpPr/>
      </dsp:nvSpPr>
      <dsp:spPr>
        <a:xfrm>
          <a:off x="5174450" y="2518414"/>
          <a:ext cx="2986932" cy="132206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tx1"/>
              </a:solidFill>
            </a:rPr>
            <a:t>Disability</a:t>
          </a:r>
          <a:r>
            <a:rPr lang="en-GB" sz="1000" kern="1200" dirty="0">
              <a:solidFill>
                <a:schemeClr val="tx1"/>
              </a:solidFill>
            </a:rPr>
            <a:t>:</a:t>
          </a:r>
        </a:p>
        <a:p>
          <a:pPr marL="0" lvl="0" indent="0" algn="ctr" defTabSz="444500">
            <a:lnSpc>
              <a:spcPct val="90000"/>
            </a:lnSpc>
            <a:spcBef>
              <a:spcPct val="0"/>
            </a:spcBef>
            <a:spcAft>
              <a:spcPct val="35000"/>
            </a:spcAft>
            <a:buNone/>
          </a:pPr>
          <a:r>
            <a:rPr lang="en-GB" sz="1000" kern="1200" dirty="0">
              <a:solidFill>
                <a:schemeClr val="tx1"/>
              </a:solidFill>
            </a:rPr>
            <a:t> Defined as a physical or mental impairment that has a substantial long-term negative effect on a person ability to do normal daily activities. Discrimination on this basis is called disabilism.</a:t>
          </a:r>
        </a:p>
      </dsp:txBody>
      <dsp:txXfrm>
        <a:off x="5611876" y="2712026"/>
        <a:ext cx="2112080" cy="934843"/>
      </dsp:txXfrm>
    </dsp:sp>
    <dsp:sp modelId="{A593CA70-ECD5-40B0-8DE7-4830696F15DD}">
      <dsp:nvSpPr>
        <dsp:cNvPr id="0" name=""/>
        <dsp:cNvSpPr/>
      </dsp:nvSpPr>
      <dsp:spPr>
        <a:xfrm rot="1975258">
          <a:off x="4361050" y="3654816"/>
          <a:ext cx="1524981" cy="28564"/>
        </a:xfrm>
        <a:custGeom>
          <a:avLst/>
          <a:gdLst/>
          <a:ahLst/>
          <a:cxnLst/>
          <a:rect l="0" t="0" r="0" b="0"/>
          <a:pathLst>
            <a:path>
              <a:moveTo>
                <a:pt x="0" y="14282"/>
              </a:moveTo>
              <a:lnTo>
                <a:pt x="1524981" y="1428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085416" y="3630974"/>
        <a:ext cx="76249" cy="76249"/>
      </dsp:txXfrm>
    </dsp:sp>
    <dsp:sp modelId="{54CE1072-ABE2-43C2-B5C5-10D4B380DE83}">
      <dsp:nvSpPr>
        <dsp:cNvPr id="0" name=""/>
        <dsp:cNvSpPr/>
      </dsp:nvSpPr>
      <dsp:spPr>
        <a:xfrm>
          <a:off x="5048640" y="3980703"/>
          <a:ext cx="3112742" cy="129514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tx1"/>
              </a:solidFill>
            </a:rPr>
            <a:t>Social Class</a:t>
          </a:r>
          <a:r>
            <a:rPr lang="en-GB" sz="1000" b="0" kern="1200" dirty="0">
              <a:solidFill>
                <a:schemeClr val="tx1"/>
              </a:solidFill>
            </a:rPr>
            <a:t>: </a:t>
          </a:r>
        </a:p>
        <a:p>
          <a:pPr marL="0" lvl="0" indent="0" algn="ctr" defTabSz="444500">
            <a:lnSpc>
              <a:spcPct val="90000"/>
            </a:lnSpc>
            <a:spcBef>
              <a:spcPct val="0"/>
            </a:spcBef>
            <a:spcAft>
              <a:spcPct val="35000"/>
            </a:spcAft>
            <a:buNone/>
          </a:pPr>
          <a:r>
            <a:rPr lang="en-GB" sz="1000" b="0" kern="1200" dirty="0">
              <a:solidFill>
                <a:schemeClr val="tx1"/>
              </a:solidFill>
            </a:rPr>
            <a:t>Usually defined by economic group or educational status. People are grouped in hierarchical social categories – some people make judgment about others because of their social class.</a:t>
          </a:r>
        </a:p>
      </dsp:txBody>
      <dsp:txXfrm>
        <a:off x="5504491" y="4170372"/>
        <a:ext cx="2201040" cy="915803"/>
      </dsp:txXfrm>
    </dsp:sp>
    <dsp:sp modelId="{277A2D0C-6B2F-4A13-853A-AF59847C0012}">
      <dsp:nvSpPr>
        <dsp:cNvPr id="0" name=""/>
        <dsp:cNvSpPr/>
      </dsp:nvSpPr>
      <dsp:spPr>
        <a:xfrm rot="5723371">
          <a:off x="3379796" y="3987580"/>
          <a:ext cx="912831" cy="28564"/>
        </a:xfrm>
        <a:custGeom>
          <a:avLst/>
          <a:gdLst/>
          <a:ahLst/>
          <a:cxnLst/>
          <a:rect l="0" t="0" r="0" b="0"/>
          <a:pathLst>
            <a:path>
              <a:moveTo>
                <a:pt x="0" y="14282"/>
              </a:moveTo>
              <a:lnTo>
                <a:pt x="912831" y="1428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3813391" y="3979041"/>
        <a:ext cx="45641" cy="45641"/>
      </dsp:txXfrm>
    </dsp:sp>
    <dsp:sp modelId="{B7704E33-7006-4444-988D-05D70A42FD6C}">
      <dsp:nvSpPr>
        <dsp:cNvPr id="0" name=""/>
        <dsp:cNvSpPr/>
      </dsp:nvSpPr>
      <dsp:spPr>
        <a:xfrm>
          <a:off x="2291718" y="4455678"/>
          <a:ext cx="2881171" cy="129514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tx1"/>
              </a:solidFill>
            </a:rPr>
            <a:t>Age</a:t>
          </a:r>
          <a:r>
            <a:rPr lang="en-GB" sz="1000" b="0" kern="1200" dirty="0">
              <a:solidFill>
                <a:schemeClr val="tx1"/>
              </a:solidFill>
            </a:rPr>
            <a:t>: </a:t>
          </a:r>
        </a:p>
        <a:p>
          <a:pPr marL="0" lvl="0" indent="0" algn="ctr" defTabSz="444500">
            <a:lnSpc>
              <a:spcPct val="90000"/>
            </a:lnSpc>
            <a:spcBef>
              <a:spcPct val="0"/>
            </a:spcBef>
            <a:spcAft>
              <a:spcPct val="35000"/>
            </a:spcAft>
            <a:buNone/>
          </a:pPr>
          <a:r>
            <a:rPr lang="en-GB" sz="1000" b="0" kern="1200" dirty="0">
              <a:solidFill>
                <a:schemeClr val="tx1"/>
              </a:solidFill>
            </a:rPr>
            <a:t>Sometimes people are discriminated against because of their age. There are still negative perceptions about being older, frail or confused, despite being and ageing society. This is known as ageism.</a:t>
          </a:r>
        </a:p>
      </dsp:txBody>
      <dsp:txXfrm>
        <a:off x="2713656" y="4645347"/>
        <a:ext cx="2037295" cy="915803"/>
      </dsp:txXfrm>
    </dsp:sp>
    <dsp:sp modelId="{021FC56C-356F-4AEF-B0B1-26C55E300F9F}">
      <dsp:nvSpPr>
        <dsp:cNvPr id="0" name=""/>
        <dsp:cNvSpPr/>
      </dsp:nvSpPr>
      <dsp:spPr>
        <a:xfrm rot="8860941">
          <a:off x="2036815" y="3627522"/>
          <a:ext cx="1469656" cy="28564"/>
        </a:xfrm>
        <a:custGeom>
          <a:avLst/>
          <a:gdLst/>
          <a:ahLst/>
          <a:cxnLst/>
          <a:rect l="0" t="0" r="0" b="0"/>
          <a:pathLst>
            <a:path>
              <a:moveTo>
                <a:pt x="0" y="14282"/>
              </a:moveTo>
              <a:lnTo>
                <a:pt x="1469656" y="1428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734902" y="3605063"/>
        <a:ext cx="73482" cy="73482"/>
      </dsp:txXfrm>
    </dsp:sp>
    <dsp:sp modelId="{F33509BC-EE9D-4527-8D31-9887F3229456}">
      <dsp:nvSpPr>
        <dsp:cNvPr id="0" name=""/>
        <dsp:cNvSpPr/>
      </dsp:nvSpPr>
      <dsp:spPr>
        <a:xfrm>
          <a:off x="341526" y="3854917"/>
          <a:ext cx="2139159" cy="129514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tx1"/>
              </a:solidFill>
            </a:rPr>
            <a:t>Gender</a:t>
          </a:r>
          <a:r>
            <a:rPr lang="en-GB" sz="1000" b="0" kern="1200" dirty="0">
              <a:solidFill>
                <a:schemeClr val="tx1"/>
              </a:solidFill>
            </a:rPr>
            <a:t>:</a:t>
          </a:r>
        </a:p>
        <a:p>
          <a:pPr marL="0" lvl="0" indent="0" algn="ctr" defTabSz="444500">
            <a:lnSpc>
              <a:spcPct val="90000"/>
            </a:lnSpc>
            <a:spcBef>
              <a:spcPct val="0"/>
            </a:spcBef>
            <a:spcAft>
              <a:spcPct val="35000"/>
            </a:spcAft>
            <a:buNone/>
          </a:pPr>
          <a:r>
            <a:rPr lang="en-GB" sz="1000" b="0" kern="1200" dirty="0">
              <a:solidFill>
                <a:schemeClr val="tx1"/>
              </a:solidFill>
            </a:rPr>
            <a:t> Refers to whether someone is male, female or transgender. This is known as sexism. </a:t>
          </a:r>
        </a:p>
      </dsp:txBody>
      <dsp:txXfrm>
        <a:off x="654799" y="4044586"/>
        <a:ext cx="1512613" cy="915803"/>
      </dsp:txXfrm>
    </dsp:sp>
    <dsp:sp modelId="{B243CC7C-11AB-4796-AE69-64CF270DFD45}">
      <dsp:nvSpPr>
        <dsp:cNvPr id="0" name=""/>
        <dsp:cNvSpPr/>
      </dsp:nvSpPr>
      <dsp:spPr>
        <a:xfrm rot="10460894">
          <a:off x="2347531" y="2999040"/>
          <a:ext cx="950261" cy="28564"/>
        </a:xfrm>
        <a:custGeom>
          <a:avLst/>
          <a:gdLst/>
          <a:ahLst/>
          <a:cxnLst/>
          <a:rect l="0" t="0" r="0" b="0"/>
          <a:pathLst>
            <a:path>
              <a:moveTo>
                <a:pt x="0" y="14282"/>
              </a:moveTo>
              <a:lnTo>
                <a:pt x="950261" y="1428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798905" y="2989566"/>
        <a:ext cx="47513" cy="47513"/>
      </dsp:txXfrm>
    </dsp:sp>
    <dsp:sp modelId="{7128E3F9-6F50-4571-810C-A8941A309DEF}">
      <dsp:nvSpPr>
        <dsp:cNvPr id="0" name=""/>
        <dsp:cNvSpPr/>
      </dsp:nvSpPr>
      <dsp:spPr>
        <a:xfrm>
          <a:off x="39182" y="2525987"/>
          <a:ext cx="2328664" cy="129514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tx1"/>
              </a:solidFill>
            </a:rPr>
            <a:t>Sexual Orientation</a:t>
          </a:r>
          <a:r>
            <a:rPr lang="en-GB" sz="1000" b="0" kern="1200" dirty="0">
              <a:solidFill>
                <a:schemeClr val="tx1"/>
              </a:solidFill>
            </a:rPr>
            <a:t>: Discrimination due to someone’s sexuality, if they are bisexual, gay or lesbian. Known as homophobia.</a:t>
          </a:r>
        </a:p>
      </dsp:txBody>
      <dsp:txXfrm>
        <a:off x="380207" y="2715656"/>
        <a:ext cx="1646614" cy="915803"/>
      </dsp:txXfrm>
    </dsp:sp>
    <dsp:sp modelId="{57539079-5C36-4821-BAEA-7DC843A3A8C1}">
      <dsp:nvSpPr>
        <dsp:cNvPr id="0" name=""/>
        <dsp:cNvSpPr/>
      </dsp:nvSpPr>
      <dsp:spPr>
        <a:xfrm rot="12369339">
          <a:off x="2907054" y="2498113"/>
          <a:ext cx="475961" cy="28564"/>
        </a:xfrm>
        <a:custGeom>
          <a:avLst/>
          <a:gdLst/>
          <a:ahLst/>
          <a:cxnLst/>
          <a:rect l="0" t="0" r="0" b="0"/>
          <a:pathLst>
            <a:path>
              <a:moveTo>
                <a:pt x="0" y="14282"/>
              </a:moveTo>
              <a:lnTo>
                <a:pt x="475961" y="1428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3133135" y="2500496"/>
        <a:ext cx="23798" cy="23798"/>
      </dsp:txXfrm>
    </dsp:sp>
    <dsp:sp modelId="{45647275-3F35-439D-8C03-630B2614ECDA}">
      <dsp:nvSpPr>
        <dsp:cNvPr id="0" name=""/>
        <dsp:cNvSpPr/>
      </dsp:nvSpPr>
      <dsp:spPr>
        <a:xfrm>
          <a:off x="0" y="1231978"/>
          <a:ext cx="3712807" cy="129514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tx1"/>
              </a:solidFill>
            </a:rPr>
            <a:t>Religion</a:t>
          </a:r>
          <a:r>
            <a:rPr lang="en-GB" sz="1000" b="0" kern="1200" dirty="0">
              <a:solidFill>
                <a:schemeClr val="tx1"/>
              </a:solidFill>
            </a:rPr>
            <a:t>:</a:t>
          </a:r>
        </a:p>
        <a:p>
          <a:pPr marL="0" lvl="0" indent="0" algn="ctr" defTabSz="444500">
            <a:lnSpc>
              <a:spcPct val="90000"/>
            </a:lnSpc>
            <a:spcBef>
              <a:spcPct val="0"/>
            </a:spcBef>
            <a:spcAft>
              <a:spcPct val="35000"/>
            </a:spcAft>
            <a:buNone/>
          </a:pPr>
          <a:r>
            <a:rPr lang="en-GB" sz="1000" b="0" kern="1200" dirty="0">
              <a:solidFill>
                <a:schemeClr val="tx1"/>
              </a:solidFill>
            </a:rPr>
            <a:t> A system of beliefs and values. Religious belies can be extremely important to people and influence the way they live their life. Discrimination may include; religious needs not being met i.e. No Kosher food available to a Jewish resident in a care home.</a:t>
          </a:r>
        </a:p>
      </dsp:txBody>
      <dsp:txXfrm>
        <a:off x="543728" y="1421647"/>
        <a:ext cx="2625351" cy="915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A0C6C-073C-433D-BCA5-94DA013B3EA6}">
      <dsp:nvSpPr>
        <dsp:cNvPr id="0" name=""/>
        <dsp:cNvSpPr/>
      </dsp:nvSpPr>
      <dsp:spPr>
        <a:xfrm>
          <a:off x="2305471" y="1852245"/>
          <a:ext cx="1425177" cy="142517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TYPES OF ABUSE</a:t>
          </a:r>
        </a:p>
      </dsp:txBody>
      <dsp:txXfrm>
        <a:off x="2514183" y="2060957"/>
        <a:ext cx="1007753" cy="1007753"/>
      </dsp:txXfrm>
    </dsp:sp>
    <dsp:sp modelId="{F1F42A1B-C37D-4273-8D31-60C250B13104}">
      <dsp:nvSpPr>
        <dsp:cNvPr id="0" name=""/>
        <dsp:cNvSpPr/>
      </dsp:nvSpPr>
      <dsp:spPr>
        <a:xfrm rot="14463101">
          <a:off x="2316913" y="1711077"/>
          <a:ext cx="480100" cy="40288"/>
        </a:xfrm>
        <a:custGeom>
          <a:avLst/>
          <a:gdLst/>
          <a:ahLst/>
          <a:cxnLst/>
          <a:rect l="0" t="0" r="0" b="0"/>
          <a:pathLst>
            <a:path>
              <a:moveTo>
                <a:pt x="0" y="20144"/>
              </a:moveTo>
              <a:lnTo>
                <a:pt x="480100" y="2014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544960" y="1719218"/>
        <a:ext cx="24005" cy="24005"/>
      </dsp:txXfrm>
    </dsp:sp>
    <dsp:sp modelId="{A106C448-22AF-4FBA-812E-38F5863DC5B8}">
      <dsp:nvSpPr>
        <dsp:cNvPr id="0" name=""/>
        <dsp:cNvSpPr/>
      </dsp:nvSpPr>
      <dsp:spPr>
        <a:xfrm>
          <a:off x="800112" y="128276"/>
          <a:ext cx="2528735" cy="142517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Physical: </a:t>
          </a:r>
        </a:p>
        <a:p>
          <a:pPr marL="0" lvl="0" indent="0" algn="ctr" defTabSz="488950">
            <a:lnSpc>
              <a:spcPct val="90000"/>
            </a:lnSpc>
            <a:spcBef>
              <a:spcPct val="0"/>
            </a:spcBef>
            <a:spcAft>
              <a:spcPct val="35000"/>
            </a:spcAft>
            <a:buNone/>
          </a:pPr>
          <a:r>
            <a:rPr lang="en-GB" sz="1100" b="0" kern="1200" dirty="0"/>
            <a:t>Occurs when someone causes physical pain or threatens to hurt an individual. i.e. A carer roughly handling a baby changing its nappy, causing bruising or broken bones.</a:t>
          </a:r>
        </a:p>
      </dsp:txBody>
      <dsp:txXfrm>
        <a:off x="1170437" y="336988"/>
        <a:ext cx="1788085" cy="1007753"/>
      </dsp:txXfrm>
    </dsp:sp>
    <dsp:sp modelId="{894C0783-4B32-4387-8E58-263A1DE511FF}">
      <dsp:nvSpPr>
        <dsp:cNvPr id="0" name=""/>
        <dsp:cNvSpPr/>
      </dsp:nvSpPr>
      <dsp:spPr>
        <a:xfrm rot="19702971">
          <a:off x="3607307" y="2109059"/>
          <a:ext cx="236770" cy="40288"/>
        </a:xfrm>
        <a:custGeom>
          <a:avLst/>
          <a:gdLst/>
          <a:ahLst/>
          <a:cxnLst/>
          <a:rect l="0" t="0" r="0" b="0"/>
          <a:pathLst>
            <a:path>
              <a:moveTo>
                <a:pt x="0" y="20144"/>
              </a:moveTo>
              <a:lnTo>
                <a:pt x="236770" y="2014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719773" y="2123284"/>
        <a:ext cx="11838" cy="11838"/>
      </dsp:txXfrm>
    </dsp:sp>
    <dsp:sp modelId="{13BAC452-F7ED-4998-A88F-9714C2D484F9}">
      <dsp:nvSpPr>
        <dsp:cNvPr id="0" name=""/>
        <dsp:cNvSpPr/>
      </dsp:nvSpPr>
      <dsp:spPr>
        <a:xfrm>
          <a:off x="3515607" y="279504"/>
          <a:ext cx="2851809" cy="220244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Verbal: </a:t>
          </a:r>
          <a:r>
            <a:rPr lang="en-GB" sz="1100" b="0" kern="1200" dirty="0"/>
            <a:t>Could be name calling, insults, swearing or trying to humiliate or reduce their dignity or security. An example could be a care assistant in a nursing home using foul language and raising their voice as a resident is taking too long with a simple task and the carer wants to go for their break.</a:t>
          </a:r>
        </a:p>
      </dsp:txBody>
      <dsp:txXfrm>
        <a:off x="3933245" y="602044"/>
        <a:ext cx="2016533" cy="1557361"/>
      </dsp:txXfrm>
    </dsp:sp>
    <dsp:sp modelId="{041A9937-1767-41B5-B32F-8C44BC0BD70B}">
      <dsp:nvSpPr>
        <dsp:cNvPr id="0" name=""/>
        <dsp:cNvSpPr/>
      </dsp:nvSpPr>
      <dsp:spPr>
        <a:xfrm rot="1883585">
          <a:off x="3602800" y="2999632"/>
          <a:ext cx="321554" cy="40288"/>
        </a:xfrm>
        <a:custGeom>
          <a:avLst/>
          <a:gdLst/>
          <a:ahLst/>
          <a:cxnLst/>
          <a:rect l="0" t="0" r="0" b="0"/>
          <a:pathLst>
            <a:path>
              <a:moveTo>
                <a:pt x="0" y="20144"/>
              </a:moveTo>
              <a:lnTo>
                <a:pt x="321554" y="2014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755538" y="3011737"/>
        <a:ext cx="16077" cy="16077"/>
      </dsp:txXfrm>
    </dsp:sp>
    <dsp:sp modelId="{49BAE40A-BF07-4460-B750-254A6A28C01F}">
      <dsp:nvSpPr>
        <dsp:cNvPr id="0" name=""/>
        <dsp:cNvSpPr/>
      </dsp:nvSpPr>
      <dsp:spPr>
        <a:xfrm>
          <a:off x="3396282" y="2920961"/>
          <a:ext cx="2892754" cy="151462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Psychological:</a:t>
          </a:r>
        </a:p>
        <a:p>
          <a:pPr marL="0" lvl="0" indent="0" algn="ctr" defTabSz="488950">
            <a:lnSpc>
              <a:spcPct val="90000"/>
            </a:lnSpc>
            <a:spcBef>
              <a:spcPct val="0"/>
            </a:spcBef>
            <a:spcAft>
              <a:spcPct val="35000"/>
            </a:spcAft>
            <a:buNone/>
          </a:pPr>
          <a:r>
            <a:rPr lang="en-GB" sz="1100" b="1" kern="1200" dirty="0"/>
            <a:t>(emotional) </a:t>
          </a:r>
        </a:p>
        <a:p>
          <a:pPr marL="0" lvl="0" indent="0" algn="ctr" defTabSz="488950">
            <a:lnSpc>
              <a:spcPct val="90000"/>
            </a:lnSpc>
            <a:spcBef>
              <a:spcPct val="0"/>
            </a:spcBef>
            <a:spcAft>
              <a:spcPct val="35000"/>
            </a:spcAft>
            <a:buNone/>
          </a:pPr>
          <a:r>
            <a:rPr lang="en-GB" sz="1100" b="0" kern="1200" dirty="0"/>
            <a:t>Threats and constant criticism are examples of psychological abuse. The perpetrators aim is to undermine and control the person being abused.</a:t>
          </a:r>
        </a:p>
      </dsp:txBody>
      <dsp:txXfrm>
        <a:off x="3819916" y="3142772"/>
        <a:ext cx="2045486" cy="1071000"/>
      </dsp:txXfrm>
    </dsp:sp>
    <dsp:sp modelId="{B17ACE44-8380-48F6-8EA8-95A8D62BE2DC}">
      <dsp:nvSpPr>
        <dsp:cNvPr id="0" name=""/>
        <dsp:cNvSpPr/>
      </dsp:nvSpPr>
      <dsp:spPr>
        <a:xfrm rot="7405150">
          <a:off x="2390321" y="3266093"/>
          <a:ext cx="303428" cy="40288"/>
        </a:xfrm>
        <a:custGeom>
          <a:avLst/>
          <a:gdLst/>
          <a:ahLst/>
          <a:cxnLst/>
          <a:rect l="0" t="0" r="0" b="0"/>
          <a:pathLst>
            <a:path>
              <a:moveTo>
                <a:pt x="0" y="20144"/>
              </a:moveTo>
              <a:lnTo>
                <a:pt x="303428" y="2014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534450" y="3278651"/>
        <a:ext cx="15171" cy="15171"/>
      </dsp:txXfrm>
    </dsp:sp>
    <dsp:sp modelId="{88374EDF-B53D-41ED-93D6-A51C8FA3D7B0}">
      <dsp:nvSpPr>
        <dsp:cNvPr id="0" name=""/>
        <dsp:cNvSpPr/>
      </dsp:nvSpPr>
      <dsp:spPr>
        <a:xfrm>
          <a:off x="791996" y="3365708"/>
          <a:ext cx="2454783" cy="142517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Sexual:</a:t>
          </a:r>
        </a:p>
        <a:p>
          <a:pPr marL="0" lvl="0" indent="0" algn="ctr" defTabSz="488950">
            <a:lnSpc>
              <a:spcPct val="90000"/>
            </a:lnSpc>
            <a:spcBef>
              <a:spcPct val="0"/>
            </a:spcBef>
            <a:spcAft>
              <a:spcPct val="35000"/>
            </a:spcAft>
            <a:buNone/>
          </a:pPr>
          <a:r>
            <a:rPr lang="en-GB" sz="1100" b="0" kern="1200" dirty="0"/>
            <a:t>This includes any type of unwanted sexual contact. i.e. Touching breasts, genitals or bottom whether the victim is clothed or unclothed.</a:t>
          </a:r>
        </a:p>
      </dsp:txBody>
      <dsp:txXfrm>
        <a:off x="1151491" y="3574420"/>
        <a:ext cx="1735793" cy="1007753"/>
      </dsp:txXfrm>
    </dsp:sp>
    <dsp:sp modelId="{360AA8EF-58A5-424B-A9B5-C2AFB45B0EF1}">
      <dsp:nvSpPr>
        <dsp:cNvPr id="0" name=""/>
        <dsp:cNvSpPr/>
      </dsp:nvSpPr>
      <dsp:spPr>
        <a:xfrm rot="10880180">
          <a:off x="2188497" y="2526705"/>
          <a:ext cx="117183" cy="40288"/>
        </a:xfrm>
        <a:custGeom>
          <a:avLst/>
          <a:gdLst/>
          <a:ahLst/>
          <a:cxnLst/>
          <a:rect l="0" t="0" r="0" b="0"/>
          <a:pathLst>
            <a:path>
              <a:moveTo>
                <a:pt x="0" y="20144"/>
              </a:moveTo>
              <a:lnTo>
                <a:pt x="117183" y="2014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244159" y="2543920"/>
        <a:ext cx="5859" cy="5859"/>
      </dsp:txXfrm>
    </dsp:sp>
    <dsp:sp modelId="{DC524009-C175-47D6-AC18-D04B51C0621C}">
      <dsp:nvSpPr>
        <dsp:cNvPr id="0" name=""/>
        <dsp:cNvSpPr/>
      </dsp:nvSpPr>
      <dsp:spPr>
        <a:xfrm>
          <a:off x="0" y="1807375"/>
          <a:ext cx="2189215" cy="142517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Neglect:</a:t>
          </a:r>
        </a:p>
        <a:p>
          <a:pPr marL="0" lvl="0" indent="0" algn="ctr" defTabSz="488950">
            <a:lnSpc>
              <a:spcPct val="90000"/>
            </a:lnSpc>
            <a:spcBef>
              <a:spcPct val="0"/>
            </a:spcBef>
            <a:spcAft>
              <a:spcPct val="35000"/>
            </a:spcAft>
            <a:buNone/>
          </a:pPr>
          <a:r>
            <a:rPr lang="en-GB" sz="1100" b="0" kern="1200" dirty="0"/>
            <a:t>When a carer fails to care for someone properly and does not meet their basic needs for warmth, clean clothing and food are not met.</a:t>
          </a:r>
        </a:p>
        <a:p>
          <a:pPr marL="0" lvl="0" indent="0" algn="ctr" defTabSz="488950">
            <a:lnSpc>
              <a:spcPct val="90000"/>
            </a:lnSpc>
            <a:spcBef>
              <a:spcPct val="0"/>
            </a:spcBef>
            <a:spcAft>
              <a:spcPct val="35000"/>
            </a:spcAft>
            <a:buNone/>
          </a:pPr>
          <a:endParaRPr lang="en-GB" sz="1100" b="1" kern="1200" dirty="0"/>
        </a:p>
      </dsp:txBody>
      <dsp:txXfrm>
        <a:off x="320603" y="2016087"/>
        <a:ext cx="1548009" cy="10077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71D86-E595-4BFE-AD84-91052F38119A}">
      <dsp:nvSpPr>
        <dsp:cNvPr id="0" name=""/>
        <dsp:cNvSpPr/>
      </dsp:nvSpPr>
      <dsp:spPr>
        <a:xfrm>
          <a:off x="1605954" y="756"/>
          <a:ext cx="873798" cy="873798"/>
        </a:xfrm>
        <a:prstGeom prst="ellips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Person-</a:t>
          </a:r>
          <a:r>
            <a:rPr lang="en-US" sz="700" kern="1200" dirty="0" err="1"/>
            <a:t>centred</a:t>
          </a:r>
          <a:r>
            <a:rPr lang="en-US" sz="700" kern="1200" dirty="0"/>
            <a:t> approach to care</a:t>
          </a:r>
        </a:p>
      </dsp:txBody>
      <dsp:txXfrm>
        <a:off x="1733919" y="128721"/>
        <a:ext cx="617868" cy="617868"/>
      </dsp:txXfrm>
    </dsp:sp>
    <dsp:sp modelId="{C0BD1EC9-42BC-4CE0-A9E9-50226858EFA1}">
      <dsp:nvSpPr>
        <dsp:cNvPr id="0" name=""/>
        <dsp:cNvSpPr/>
      </dsp:nvSpPr>
      <dsp:spPr>
        <a:xfrm rot="1542857">
          <a:off x="2511796" y="571921"/>
          <a:ext cx="232102" cy="2949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515244" y="615796"/>
        <a:ext cx="162471" cy="176945"/>
      </dsp:txXfrm>
    </dsp:sp>
    <dsp:sp modelId="{BAD0EDDC-E34B-4450-B0F9-65BDFED49D0E}">
      <dsp:nvSpPr>
        <dsp:cNvPr id="0" name=""/>
        <dsp:cNvSpPr/>
      </dsp:nvSpPr>
      <dsp:spPr>
        <a:xfrm>
          <a:off x="2787779" y="569894"/>
          <a:ext cx="873798" cy="873798"/>
        </a:xfrm>
        <a:prstGeom prst="ellips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Individual needs met</a:t>
          </a:r>
        </a:p>
      </dsp:txBody>
      <dsp:txXfrm>
        <a:off x="2915744" y="697859"/>
        <a:ext cx="617868" cy="617868"/>
      </dsp:txXfrm>
    </dsp:sp>
    <dsp:sp modelId="{12B88E39-7D3C-48FE-AD96-11002C99908F}">
      <dsp:nvSpPr>
        <dsp:cNvPr id="0" name=""/>
        <dsp:cNvSpPr/>
      </dsp:nvSpPr>
      <dsp:spPr>
        <a:xfrm rot="4628571">
          <a:off x="3253109" y="1492355"/>
          <a:ext cx="232102" cy="2949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280177" y="1517393"/>
        <a:ext cx="162471" cy="176945"/>
      </dsp:txXfrm>
    </dsp:sp>
    <dsp:sp modelId="{26CA628A-1354-412F-8060-182972143F2C}">
      <dsp:nvSpPr>
        <dsp:cNvPr id="0" name=""/>
        <dsp:cNvSpPr/>
      </dsp:nvSpPr>
      <dsp:spPr>
        <a:xfrm>
          <a:off x="3079666" y="1848733"/>
          <a:ext cx="873798" cy="873798"/>
        </a:xfrm>
        <a:prstGeom prst="ellips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Empowerment</a:t>
          </a:r>
        </a:p>
      </dsp:txBody>
      <dsp:txXfrm>
        <a:off x="3207631" y="1976698"/>
        <a:ext cx="617868" cy="617868"/>
      </dsp:txXfrm>
    </dsp:sp>
    <dsp:sp modelId="{A589A1ED-D90F-4741-BEE0-88A10C797F6C}">
      <dsp:nvSpPr>
        <dsp:cNvPr id="0" name=""/>
        <dsp:cNvSpPr/>
      </dsp:nvSpPr>
      <dsp:spPr>
        <a:xfrm rot="7714286">
          <a:off x="2995686" y="2645818"/>
          <a:ext cx="232102" cy="2949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3052209" y="2677579"/>
        <a:ext cx="162471" cy="176945"/>
      </dsp:txXfrm>
    </dsp:sp>
    <dsp:sp modelId="{46796E5A-4A46-4BE0-A02C-974B49BE55E6}">
      <dsp:nvSpPr>
        <dsp:cNvPr id="0" name=""/>
        <dsp:cNvSpPr/>
      </dsp:nvSpPr>
      <dsp:spPr>
        <a:xfrm>
          <a:off x="2261817" y="2874283"/>
          <a:ext cx="873798" cy="873798"/>
        </a:xfrm>
        <a:prstGeom prst="ellips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Accessible services</a:t>
          </a:r>
        </a:p>
      </dsp:txBody>
      <dsp:txXfrm>
        <a:off x="2389782" y="3002248"/>
        <a:ext cx="617868" cy="617868"/>
      </dsp:txXfrm>
    </dsp:sp>
    <dsp:sp modelId="{C1C52417-E12C-4258-9A12-5369D58963AF}">
      <dsp:nvSpPr>
        <dsp:cNvPr id="0" name=""/>
        <dsp:cNvSpPr/>
      </dsp:nvSpPr>
      <dsp:spPr>
        <a:xfrm rot="10800000">
          <a:off x="1933371" y="3163729"/>
          <a:ext cx="232102" cy="2949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2003002" y="3222710"/>
        <a:ext cx="162471" cy="176945"/>
      </dsp:txXfrm>
    </dsp:sp>
    <dsp:sp modelId="{BE1107FE-0C65-46F5-B073-33C883853285}">
      <dsp:nvSpPr>
        <dsp:cNvPr id="0" name=""/>
        <dsp:cNvSpPr/>
      </dsp:nvSpPr>
      <dsp:spPr>
        <a:xfrm>
          <a:off x="950090" y="2874283"/>
          <a:ext cx="873798" cy="873798"/>
        </a:xfrm>
        <a:prstGeom prst="ellips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Provides a system of redress</a:t>
          </a:r>
        </a:p>
      </dsp:txBody>
      <dsp:txXfrm>
        <a:off x="1078055" y="3002248"/>
        <a:ext cx="617868" cy="617868"/>
      </dsp:txXfrm>
    </dsp:sp>
    <dsp:sp modelId="{6D639B69-91B1-4530-8E78-E50CDFAC782F}">
      <dsp:nvSpPr>
        <dsp:cNvPr id="0" name=""/>
        <dsp:cNvSpPr/>
      </dsp:nvSpPr>
      <dsp:spPr>
        <a:xfrm rot="13885714">
          <a:off x="866109" y="2656090"/>
          <a:ext cx="232102" cy="2949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922632" y="2742291"/>
        <a:ext cx="162471" cy="176945"/>
      </dsp:txXfrm>
    </dsp:sp>
    <dsp:sp modelId="{8994E802-1CBF-4AA3-85CC-792305532A7B}">
      <dsp:nvSpPr>
        <dsp:cNvPr id="0" name=""/>
        <dsp:cNvSpPr/>
      </dsp:nvSpPr>
      <dsp:spPr>
        <a:xfrm>
          <a:off x="132241" y="1848733"/>
          <a:ext cx="873798" cy="873798"/>
        </a:xfrm>
        <a:prstGeom prst="ellips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Guidelines for practitioners</a:t>
          </a:r>
        </a:p>
      </dsp:txBody>
      <dsp:txXfrm>
        <a:off x="260206" y="1976698"/>
        <a:ext cx="617868" cy="617868"/>
      </dsp:txXfrm>
    </dsp:sp>
    <dsp:sp modelId="{BDD1737D-18C6-42A0-A747-7A82A6987049}">
      <dsp:nvSpPr>
        <dsp:cNvPr id="0" name=""/>
        <dsp:cNvSpPr/>
      </dsp:nvSpPr>
      <dsp:spPr>
        <a:xfrm rot="16971429">
          <a:off x="597571" y="1505163"/>
          <a:ext cx="232102" cy="2949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24639" y="1598087"/>
        <a:ext cx="162471" cy="176945"/>
      </dsp:txXfrm>
    </dsp:sp>
    <dsp:sp modelId="{6DFF6A5F-06E3-4FD3-82CB-648B3B858559}">
      <dsp:nvSpPr>
        <dsp:cNvPr id="0" name=""/>
        <dsp:cNvSpPr/>
      </dsp:nvSpPr>
      <dsp:spPr>
        <a:xfrm>
          <a:off x="424128" y="569894"/>
          <a:ext cx="873798" cy="873798"/>
        </a:xfrm>
        <a:prstGeom prst="ellips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Raises standards of care</a:t>
          </a:r>
        </a:p>
      </dsp:txBody>
      <dsp:txXfrm>
        <a:off x="552093" y="697859"/>
        <a:ext cx="617868" cy="617868"/>
      </dsp:txXfrm>
    </dsp:sp>
    <dsp:sp modelId="{C998D825-C541-46B1-9335-879FA646A32C}">
      <dsp:nvSpPr>
        <dsp:cNvPr id="0" name=""/>
        <dsp:cNvSpPr/>
      </dsp:nvSpPr>
      <dsp:spPr>
        <a:xfrm rot="20057143">
          <a:off x="1329971" y="577621"/>
          <a:ext cx="232102" cy="2949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333419" y="651708"/>
        <a:ext cx="162471" cy="17694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9697BB-520A-4DBB-A0FF-BFC8DD5431CF}" type="datetimeFigureOut">
              <a:rPr lang="en-GB" smtClean="0"/>
              <a:pPr/>
              <a:t>07/11/2021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EBDDEB3-4714-41DB-86F8-DAC0E2BB6BD8}" type="slidenum">
              <a:rPr lang="en-GB" smtClean="0"/>
              <a:pPr/>
              <a:t>‹#›</a:t>
            </a:fld>
            <a:endParaRPr lang="en-GB" dirty="0"/>
          </a:p>
        </p:txBody>
      </p:sp>
    </p:spTree>
    <p:extLst>
      <p:ext uri="{BB962C8B-B14F-4D97-AF65-F5344CB8AC3E}">
        <p14:creationId xmlns:p14="http://schemas.microsoft.com/office/powerpoint/2010/main" val="59370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9697BB-520A-4DBB-A0FF-BFC8DD5431CF}" type="datetimeFigureOut">
              <a:rPr lang="en-GB" smtClean="0"/>
              <a:pPr/>
              <a:t>07/11/2021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EBDDEB3-4714-41DB-86F8-DAC0E2BB6BD8}" type="slidenum">
              <a:rPr lang="en-GB" smtClean="0"/>
              <a:pPr/>
              <a:t>‹#›</a:t>
            </a:fld>
            <a:endParaRPr lang="en-GB" dirty="0"/>
          </a:p>
        </p:txBody>
      </p:sp>
    </p:spTree>
    <p:extLst>
      <p:ext uri="{BB962C8B-B14F-4D97-AF65-F5344CB8AC3E}">
        <p14:creationId xmlns:p14="http://schemas.microsoft.com/office/powerpoint/2010/main" val="68371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9697BB-520A-4DBB-A0FF-BFC8DD5431CF}" type="datetimeFigureOut">
              <a:rPr lang="en-GB" smtClean="0"/>
              <a:pPr/>
              <a:t>07/11/2021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EBDDEB3-4714-41DB-86F8-DAC0E2BB6BD8}" type="slidenum">
              <a:rPr lang="en-GB" smtClean="0"/>
              <a:pPr/>
              <a:t>‹#›</a:t>
            </a:fld>
            <a:endParaRPr lang="en-GB" dirty="0"/>
          </a:p>
        </p:txBody>
      </p:sp>
    </p:spTree>
    <p:extLst>
      <p:ext uri="{BB962C8B-B14F-4D97-AF65-F5344CB8AC3E}">
        <p14:creationId xmlns:p14="http://schemas.microsoft.com/office/powerpoint/2010/main" val="96810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9697BB-520A-4DBB-A0FF-BFC8DD5431CF}" type="datetimeFigureOut">
              <a:rPr lang="en-GB" smtClean="0"/>
              <a:pPr/>
              <a:t>07/11/2021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EBDDEB3-4714-41DB-86F8-DAC0E2BB6BD8}" type="slidenum">
              <a:rPr lang="en-GB" smtClean="0"/>
              <a:pPr/>
              <a:t>‹#›</a:t>
            </a:fld>
            <a:endParaRPr lang="en-GB" dirty="0"/>
          </a:p>
        </p:txBody>
      </p:sp>
    </p:spTree>
    <p:extLst>
      <p:ext uri="{BB962C8B-B14F-4D97-AF65-F5344CB8AC3E}">
        <p14:creationId xmlns:p14="http://schemas.microsoft.com/office/powerpoint/2010/main" val="416671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9697BB-520A-4DBB-A0FF-BFC8DD5431CF}" type="datetimeFigureOut">
              <a:rPr lang="en-GB" smtClean="0"/>
              <a:pPr/>
              <a:t>07/11/2021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EBDDEB3-4714-41DB-86F8-DAC0E2BB6BD8}" type="slidenum">
              <a:rPr lang="en-GB" smtClean="0"/>
              <a:pPr/>
              <a:t>‹#›</a:t>
            </a:fld>
            <a:endParaRPr lang="en-GB" dirty="0"/>
          </a:p>
        </p:txBody>
      </p:sp>
    </p:spTree>
    <p:extLst>
      <p:ext uri="{BB962C8B-B14F-4D97-AF65-F5344CB8AC3E}">
        <p14:creationId xmlns:p14="http://schemas.microsoft.com/office/powerpoint/2010/main" val="311969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9697BB-520A-4DBB-A0FF-BFC8DD5431CF}" type="datetimeFigureOut">
              <a:rPr lang="en-GB" smtClean="0"/>
              <a:pPr/>
              <a:t>07/11/2021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EBDDEB3-4714-41DB-86F8-DAC0E2BB6BD8}" type="slidenum">
              <a:rPr lang="en-GB" smtClean="0"/>
              <a:pPr/>
              <a:t>‹#›</a:t>
            </a:fld>
            <a:endParaRPr lang="en-GB" dirty="0"/>
          </a:p>
        </p:txBody>
      </p:sp>
    </p:spTree>
    <p:extLst>
      <p:ext uri="{BB962C8B-B14F-4D97-AF65-F5344CB8AC3E}">
        <p14:creationId xmlns:p14="http://schemas.microsoft.com/office/powerpoint/2010/main" val="203301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9697BB-520A-4DBB-A0FF-BFC8DD5431CF}" type="datetimeFigureOut">
              <a:rPr lang="en-GB" smtClean="0"/>
              <a:pPr/>
              <a:t>07/11/2021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EBDDEB3-4714-41DB-86F8-DAC0E2BB6BD8}" type="slidenum">
              <a:rPr lang="en-GB" smtClean="0"/>
              <a:pPr/>
              <a:t>‹#›</a:t>
            </a:fld>
            <a:endParaRPr lang="en-GB" dirty="0"/>
          </a:p>
        </p:txBody>
      </p:sp>
    </p:spTree>
    <p:extLst>
      <p:ext uri="{BB962C8B-B14F-4D97-AF65-F5344CB8AC3E}">
        <p14:creationId xmlns:p14="http://schemas.microsoft.com/office/powerpoint/2010/main" val="110831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9697BB-520A-4DBB-A0FF-BFC8DD5431CF}" type="datetimeFigureOut">
              <a:rPr lang="en-GB" smtClean="0"/>
              <a:pPr/>
              <a:t>07/11/2021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EBDDEB3-4714-41DB-86F8-DAC0E2BB6BD8}" type="slidenum">
              <a:rPr lang="en-GB" smtClean="0"/>
              <a:pPr/>
              <a:t>‹#›</a:t>
            </a:fld>
            <a:endParaRPr lang="en-GB" dirty="0"/>
          </a:p>
        </p:txBody>
      </p:sp>
    </p:spTree>
    <p:extLst>
      <p:ext uri="{BB962C8B-B14F-4D97-AF65-F5344CB8AC3E}">
        <p14:creationId xmlns:p14="http://schemas.microsoft.com/office/powerpoint/2010/main" val="215482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697BB-520A-4DBB-A0FF-BFC8DD5431CF}" type="datetimeFigureOut">
              <a:rPr lang="en-GB" smtClean="0"/>
              <a:pPr/>
              <a:t>07/11/2021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EBDDEB3-4714-41DB-86F8-DAC0E2BB6BD8}" type="slidenum">
              <a:rPr lang="en-GB" smtClean="0"/>
              <a:pPr/>
              <a:t>‹#›</a:t>
            </a:fld>
            <a:endParaRPr lang="en-GB" dirty="0"/>
          </a:p>
        </p:txBody>
      </p:sp>
    </p:spTree>
    <p:extLst>
      <p:ext uri="{BB962C8B-B14F-4D97-AF65-F5344CB8AC3E}">
        <p14:creationId xmlns:p14="http://schemas.microsoft.com/office/powerpoint/2010/main" val="155651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9697BB-520A-4DBB-A0FF-BFC8DD5431CF}" type="datetimeFigureOut">
              <a:rPr lang="en-GB" smtClean="0"/>
              <a:pPr/>
              <a:t>07/11/2021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EBDDEB3-4714-41DB-86F8-DAC0E2BB6BD8}" type="slidenum">
              <a:rPr lang="en-GB" smtClean="0"/>
              <a:pPr/>
              <a:t>‹#›</a:t>
            </a:fld>
            <a:endParaRPr lang="en-GB" dirty="0"/>
          </a:p>
        </p:txBody>
      </p:sp>
    </p:spTree>
    <p:extLst>
      <p:ext uri="{BB962C8B-B14F-4D97-AF65-F5344CB8AC3E}">
        <p14:creationId xmlns:p14="http://schemas.microsoft.com/office/powerpoint/2010/main" val="72286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9697BB-520A-4DBB-A0FF-BFC8DD5431CF}" type="datetimeFigureOut">
              <a:rPr lang="en-GB" smtClean="0"/>
              <a:pPr/>
              <a:t>07/11/2021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EBDDEB3-4714-41DB-86F8-DAC0E2BB6BD8}" type="slidenum">
              <a:rPr lang="en-GB" smtClean="0"/>
              <a:pPr/>
              <a:t>‹#›</a:t>
            </a:fld>
            <a:endParaRPr lang="en-GB" dirty="0"/>
          </a:p>
        </p:txBody>
      </p:sp>
    </p:spTree>
    <p:extLst>
      <p:ext uri="{BB962C8B-B14F-4D97-AF65-F5344CB8AC3E}">
        <p14:creationId xmlns:p14="http://schemas.microsoft.com/office/powerpoint/2010/main" val="420052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697BB-520A-4DBB-A0FF-BFC8DD5431CF}" type="datetimeFigureOut">
              <a:rPr lang="en-GB" smtClean="0"/>
              <a:pPr/>
              <a:t>07/11/2021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DDEB3-4714-41DB-86F8-DAC0E2BB6BD8}" type="slidenum">
              <a:rPr lang="en-GB" smtClean="0"/>
              <a:pPr/>
              <a:t>‹#›</a:t>
            </a:fld>
            <a:endParaRPr lang="en-GB" dirty="0"/>
          </a:p>
        </p:txBody>
      </p:sp>
    </p:spTree>
    <p:extLst>
      <p:ext uri="{BB962C8B-B14F-4D97-AF65-F5344CB8AC3E}">
        <p14:creationId xmlns:p14="http://schemas.microsoft.com/office/powerpoint/2010/main" val="2930588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a:t>Health &amp; Social Care </a:t>
            </a:r>
            <a:br>
              <a:rPr lang="en-US" sz="6600" b="1" dirty="0"/>
            </a:br>
            <a:r>
              <a:rPr lang="en-US" sz="6600" b="1" dirty="0"/>
              <a:t>Knowledge Organisers</a:t>
            </a:r>
            <a:endParaRPr lang="en-GB" sz="6600" b="1" dirty="0"/>
          </a:p>
        </p:txBody>
      </p:sp>
      <p:sp>
        <p:nvSpPr>
          <p:cNvPr id="3" name="Subtitle 2"/>
          <p:cNvSpPr>
            <a:spLocks noGrp="1"/>
          </p:cNvSpPr>
          <p:nvPr>
            <p:ph type="subTitle" idx="1"/>
          </p:nvPr>
        </p:nvSpPr>
        <p:spPr>
          <a:xfrm>
            <a:off x="423949" y="3602037"/>
            <a:ext cx="11488189" cy="2424689"/>
          </a:xfrm>
        </p:spPr>
        <p:txBody>
          <a:bodyPr>
            <a:normAutofit/>
          </a:bodyPr>
          <a:lstStyle/>
          <a:p>
            <a:r>
              <a:rPr lang="en-US" sz="4400" b="1" dirty="0"/>
              <a:t>Unit 2: Equality &amp; Diversity</a:t>
            </a:r>
          </a:p>
          <a:p>
            <a:pPr algn="l"/>
            <a:r>
              <a:rPr lang="en-US" sz="3600" b="1" dirty="0"/>
              <a:t>LO1: Concepts of equality, diversity and rights, and how these are applied in the context of health, social care and child care environments.</a:t>
            </a:r>
            <a:endParaRPr lang="en-GB" sz="3600" b="1" dirty="0"/>
          </a:p>
        </p:txBody>
      </p:sp>
    </p:spTree>
    <p:extLst>
      <p:ext uri="{BB962C8B-B14F-4D97-AF65-F5344CB8AC3E}">
        <p14:creationId xmlns:p14="http://schemas.microsoft.com/office/powerpoint/2010/main" val="2380224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8"/>
            <a:ext cx="10515600" cy="4259988"/>
          </a:xfrm>
        </p:spPr>
        <p:txBody>
          <a:bodyPr>
            <a:normAutofit fontScale="90000"/>
          </a:bodyPr>
          <a:lstStyle/>
          <a:p>
            <a:r>
              <a:rPr lang="en-GB" b="1" dirty="0"/>
              <a:t>LO3: </a:t>
            </a:r>
            <a:br>
              <a:rPr lang="en-GB" b="1" dirty="0"/>
            </a:br>
            <a:r>
              <a:rPr lang="en-GB" b="1" dirty="0"/>
              <a:t>Understand how current legislation and national initiatives promote anti-discriminatory practice in health, social care and child care environments.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62006" y="195310"/>
            <a:ext cx="1199605" cy="418646"/>
          </a:xfrm>
        </p:spPr>
        <p:style>
          <a:lnRef idx="2">
            <a:schemeClr val="dk1"/>
          </a:lnRef>
          <a:fillRef idx="1">
            <a:schemeClr val="lt1"/>
          </a:fillRef>
          <a:effectRef idx="0">
            <a:schemeClr val="dk1"/>
          </a:effectRef>
          <a:fontRef idx="minor">
            <a:schemeClr val="dk1"/>
          </a:fontRef>
        </p:style>
        <p:txBody>
          <a:bodyPr>
            <a:normAutofit/>
          </a:bodyPr>
          <a:lstStyle/>
          <a:p>
            <a:pPr algn="ctr"/>
            <a:r>
              <a:rPr lang="en-GB" sz="1400" b="1" dirty="0"/>
              <a:t>Legislation</a:t>
            </a:r>
            <a:r>
              <a:rPr lang="en-GB" sz="1400" dirty="0"/>
              <a:t>:</a:t>
            </a:r>
          </a:p>
        </p:txBody>
      </p:sp>
      <p:sp>
        <p:nvSpPr>
          <p:cNvPr id="5" name="TextBox 4"/>
          <p:cNvSpPr txBox="1"/>
          <p:nvPr/>
        </p:nvSpPr>
        <p:spPr>
          <a:xfrm>
            <a:off x="333101" y="240629"/>
            <a:ext cx="4519749"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b="1" dirty="0">
                <a:solidFill>
                  <a:srgbClr val="7030A0"/>
                </a:solidFill>
              </a:rPr>
              <a:t>Legislation:</a:t>
            </a:r>
          </a:p>
          <a:p>
            <a:r>
              <a:rPr lang="en-GB" sz="1200" dirty="0">
                <a:solidFill>
                  <a:schemeClr val="tx1"/>
                </a:solidFill>
              </a:rPr>
              <a:t>Provides individuals with rights which to which they are entitled through laws passed by parliament. Law is upheld through the courts.</a:t>
            </a:r>
          </a:p>
          <a:p>
            <a:endParaRPr lang="en-GB" sz="1200" dirty="0">
              <a:solidFill>
                <a:schemeClr val="tx1"/>
              </a:solidFill>
            </a:endParaRPr>
          </a:p>
        </p:txBody>
      </p:sp>
      <p:pic>
        <p:nvPicPr>
          <p:cNvPr id="6" name="Picture 5"/>
          <p:cNvPicPr>
            <a:picLocks noChangeAspect="1"/>
          </p:cNvPicPr>
          <p:nvPr/>
        </p:nvPicPr>
        <p:blipFill>
          <a:blip r:embed="rId2" cstate="print"/>
          <a:stretch>
            <a:fillRect/>
          </a:stretch>
        </p:blipFill>
        <p:spPr>
          <a:xfrm>
            <a:off x="4097576" y="917200"/>
            <a:ext cx="842355" cy="469433"/>
          </a:xfrm>
          <a:prstGeom prst="rect">
            <a:avLst/>
          </a:prstGeom>
        </p:spPr>
      </p:pic>
      <p:sp>
        <p:nvSpPr>
          <p:cNvPr id="7" name="TextBox 6"/>
          <p:cNvSpPr txBox="1"/>
          <p:nvPr/>
        </p:nvSpPr>
        <p:spPr>
          <a:xfrm>
            <a:off x="333101" y="1397374"/>
            <a:ext cx="4598125"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What does legislation do?</a:t>
            </a:r>
          </a:p>
          <a:p>
            <a:pPr>
              <a:buFont typeface="Arial" pitchFamily="34" charset="0"/>
              <a:buChar char="•"/>
            </a:pPr>
            <a:r>
              <a:rPr lang="en-GB" sz="1200" dirty="0"/>
              <a:t>Protects rights of both individuals receiving care and providers of care and support.</a:t>
            </a:r>
          </a:p>
          <a:p>
            <a:endParaRPr lang="en-GB" sz="1200" dirty="0"/>
          </a:p>
          <a:p>
            <a:pPr>
              <a:buFont typeface="Arial" pitchFamily="34" charset="0"/>
              <a:buChar char="•"/>
            </a:pPr>
            <a:r>
              <a:rPr lang="en-GB" sz="1200" dirty="0"/>
              <a:t>States their responsibilities to society.</a:t>
            </a:r>
          </a:p>
          <a:p>
            <a:pPr>
              <a:buFont typeface="Arial" pitchFamily="34" charset="0"/>
              <a:buChar char="•"/>
            </a:pPr>
            <a:endParaRPr lang="en-GB" sz="1200" dirty="0"/>
          </a:p>
          <a:p>
            <a:pPr>
              <a:buFont typeface="Arial" pitchFamily="34" charset="0"/>
              <a:buChar char="•"/>
            </a:pPr>
            <a:r>
              <a:rPr lang="en-GB" sz="1200" dirty="0"/>
              <a:t>Laws provide a legal framework for care and provide individuals with the right access and to receive care and support.</a:t>
            </a:r>
          </a:p>
          <a:p>
            <a:pPr>
              <a:buFont typeface="Arial" pitchFamily="34" charset="0"/>
              <a:buChar char="•"/>
            </a:pPr>
            <a:endParaRPr lang="en-GB" sz="1200" dirty="0"/>
          </a:p>
          <a:p>
            <a:pPr>
              <a:buFont typeface="Arial" pitchFamily="34" charset="0"/>
              <a:buChar char="•"/>
            </a:pPr>
            <a:r>
              <a:rPr lang="en-GB" sz="1200" dirty="0"/>
              <a:t>The government used legislation to monitor care organisations and set standards for service delivery.</a:t>
            </a:r>
          </a:p>
        </p:txBody>
      </p:sp>
      <p:sp>
        <p:nvSpPr>
          <p:cNvPr id="8" name="TextBox 7"/>
          <p:cNvSpPr txBox="1"/>
          <p:nvPr/>
        </p:nvSpPr>
        <p:spPr>
          <a:xfrm>
            <a:off x="297377" y="3846780"/>
            <a:ext cx="4828905" cy="23698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Legislations you must know:</a:t>
            </a:r>
          </a:p>
          <a:p>
            <a:pPr>
              <a:buFont typeface="Wingdings" pitchFamily="2" charset="2"/>
              <a:buChar char="ü"/>
            </a:pPr>
            <a:endParaRPr lang="en-GB" sz="1200" dirty="0"/>
          </a:p>
          <a:p>
            <a:pPr>
              <a:buFont typeface="Wingdings" pitchFamily="2" charset="2"/>
              <a:buChar char="ü"/>
            </a:pPr>
            <a:r>
              <a:rPr lang="en-GB" sz="1400" b="1" dirty="0"/>
              <a:t>The Care Act 2014 / The Health and Social Care Act 2012</a:t>
            </a:r>
          </a:p>
          <a:p>
            <a:pPr>
              <a:buFont typeface="Wingdings" pitchFamily="2" charset="2"/>
              <a:buChar char="ü"/>
            </a:pPr>
            <a:endParaRPr lang="en-GB" sz="1400" b="1" dirty="0"/>
          </a:p>
          <a:p>
            <a:pPr>
              <a:buFont typeface="Wingdings" pitchFamily="2" charset="2"/>
              <a:buChar char="ü"/>
            </a:pPr>
            <a:r>
              <a:rPr lang="en-GB" sz="1400" b="1" dirty="0"/>
              <a:t>The Equality Act 2010 / The Mental Capacity Act 2005</a:t>
            </a:r>
          </a:p>
          <a:p>
            <a:pPr>
              <a:buFont typeface="Wingdings" pitchFamily="2" charset="2"/>
              <a:buChar char="ü"/>
            </a:pPr>
            <a:endParaRPr lang="en-GB" sz="1400" b="1" dirty="0"/>
          </a:p>
          <a:p>
            <a:pPr>
              <a:buFont typeface="Wingdings" pitchFamily="2" charset="2"/>
              <a:buChar char="ü"/>
            </a:pPr>
            <a:r>
              <a:rPr lang="en-GB" sz="1400" b="1" dirty="0"/>
              <a:t>The Children Act 2004 / The Human Rights Act 1998</a:t>
            </a:r>
          </a:p>
          <a:p>
            <a:pPr>
              <a:buFont typeface="Wingdings" pitchFamily="2" charset="2"/>
              <a:buChar char="ü"/>
            </a:pPr>
            <a:endParaRPr lang="en-GB" sz="1400" b="1" dirty="0"/>
          </a:p>
          <a:p>
            <a:pPr>
              <a:buFont typeface="Wingdings" pitchFamily="2" charset="2"/>
              <a:buChar char="ü"/>
            </a:pPr>
            <a:r>
              <a:rPr lang="en-GB" sz="1400" b="1" dirty="0"/>
              <a:t>The Data Protection Act 1998 / </a:t>
            </a:r>
            <a:r>
              <a:rPr lang="en-US" sz="1400" b="1" dirty="0"/>
              <a:t>The Children and Families Act 2014</a:t>
            </a:r>
            <a:endParaRPr lang="en-GB" sz="1400" b="1" dirty="0"/>
          </a:p>
          <a:p>
            <a:pPr>
              <a:buFont typeface="Wingdings" pitchFamily="2" charset="2"/>
              <a:buChar char="ü"/>
            </a:pPr>
            <a:endParaRPr lang="en-GB" sz="1200" dirty="0"/>
          </a:p>
        </p:txBody>
      </p:sp>
      <p:sp>
        <p:nvSpPr>
          <p:cNvPr id="9" name="TextBox 8"/>
          <p:cNvSpPr txBox="1"/>
          <p:nvPr/>
        </p:nvSpPr>
        <p:spPr>
          <a:xfrm>
            <a:off x="5408022" y="875211"/>
            <a:ext cx="6387739"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sz="1200" b="1" dirty="0"/>
          </a:p>
          <a:p>
            <a:r>
              <a:rPr lang="en-GB" sz="1200" b="1" dirty="0"/>
              <a:t>The Care Act 2014:</a:t>
            </a:r>
          </a:p>
          <a:p>
            <a:endParaRPr lang="en-GB" sz="1200" dirty="0"/>
          </a:p>
          <a:p>
            <a:r>
              <a:rPr lang="en-GB" sz="1200" dirty="0"/>
              <a:t>This Act relates to those being assessed or receiving social care and their carers.</a:t>
            </a:r>
          </a:p>
          <a:p>
            <a:endParaRPr lang="en-GB" sz="1200" dirty="0"/>
          </a:p>
          <a:p>
            <a:r>
              <a:rPr lang="en-GB" sz="1200" b="1" dirty="0"/>
              <a:t>Key Points</a:t>
            </a:r>
            <a:r>
              <a:rPr lang="en-GB" sz="1200" dirty="0"/>
              <a:t>:</a:t>
            </a:r>
          </a:p>
          <a:p>
            <a:endParaRPr lang="en-GB" sz="1200" dirty="0"/>
          </a:p>
          <a:p>
            <a:pPr>
              <a:buFont typeface="Courier New" pitchFamily="49" charset="0"/>
              <a:buChar char="o"/>
            </a:pPr>
            <a:r>
              <a:rPr lang="en-GB" sz="1200" dirty="0"/>
              <a:t> Duty on local authorities to promote an individuals’ well-being  when making a decision about an individual. E.g. Their personal dignity, protection from abuse and neglect, physical, mental health, emotional well-being, social and  economic well-being, suitability of living environment and control by the individual for everyday life including care and support.</a:t>
            </a:r>
          </a:p>
          <a:p>
            <a:endParaRPr lang="en-GB" sz="1200" dirty="0"/>
          </a:p>
          <a:p>
            <a:pPr>
              <a:buFont typeface="Courier New" pitchFamily="49" charset="0"/>
              <a:buChar char="o"/>
            </a:pPr>
            <a:r>
              <a:rPr lang="en-GB" sz="1200" dirty="0"/>
              <a:t>Continuity of care must be provided so if somebody moves from one area to another there will be no gap in their care or support.</a:t>
            </a:r>
          </a:p>
          <a:p>
            <a:pPr>
              <a:buFont typeface="Courier New" pitchFamily="49" charset="0"/>
              <a:buChar char="o"/>
            </a:pPr>
            <a:endParaRPr lang="en-GB" sz="1200" dirty="0"/>
          </a:p>
          <a:p>
            <a:pPr>
              <a:buFont typeface="Courier New" pitchFamily="49" charset="0"/>
              <a:buChar char="o"/>
            </a:pPr>
            <a:r>
              <a:rPr lang="en-GB" sz="1200" dirty="0"/>
              <a:t>Duty on local authorities to carry out Child’s Needs Assessments (CNAs) for young people where there is likely to be a need for care and support after they are 18 years old.</a:t>
            </a:r>
          </a:p>
          <a:p>
            <a:pPr>
              <a:buFont typeface="Courier New" pitchFamily="49" charset="0"/>
              <a:buChar char="o"/>
            </a:pPr>
            <a:endParaRPr lang="en-GB" sz="1200" dirty="0"/>
          </a:p>
          <a:p>
            <a:pPr>
              <a:buFont typeface="Courier New" pitchFamily="49" charset="0"/>
              <a:buChar char="o"/>
            </a:pPr>
            <a:r>
              <a:rPr lang="en-GB" sz="1200" dirty="0"/>
              <a:t>Independent advocate is to be available to facilitate the involvement o an adult carer who is the subject of an assessment, care or support planning or review.</a:t>
            </a:r>
          </a:p>
          <a:p>
            <a:pPr>
              <a:buFont typeface="Courier New" pitchFamily="49" charset="0"/>
              <a:buChar char="o"/>
            </a:pPr>
            <a:endParaRPr lang="en-GB" sz="1200" dirty="0"/>
          </a:p>
          <a:p>
            <a:pPr>
              <a:buFont typeface="Courier New" pitchFamily="49" charset="0"/>
              <a:buChar char="o"/>
            </a:pPr>
            <a:r>
              <a:rPr lang="en-GB" sz="1200" dirty="0"/>
              <a:t>Adult Safeguarding. This includes; responsibility to ensure enquiries into cases of abuse and neglect, establishing Safeguarding Adults Boards and responsibility to ensure information sharing and inter professional working.</a:t>
            </a:r>
          </a:p>
          <a:p>
            <a:pPr>
              <a:buFont typeface="Courier New" pitchFamily="49" charset="0"/>
              <a:buChar char="o"/>
            </a:pPr>
            <a:endParaRPr lang="en-GB" sz="1200" dirty="0"/>
          </a:p>
          <a:p>
            <a:pPr>
              <a:buFont typeface="Courier New" pitchFamily="49" charset="0"/>
              <a:buChar char="o"/>
            </a:pPr>
            <a:r>
              <a:rPr lang="en-GB" sz="1200" dirty="0"/>
              <a:t>Local Authorities have to guarantee preventative services which could help reduce or delay the development of care and support needs, including carers’ support needs.</a:t>
            </a:r>
          </a:p>
          <a:p>
            <a:endParaRPr lang="en-GB" sz="1200" dirty="0"/>
          </a:p>
        </p:txBody>
      </p:sp>
      <p:sp>
        <p:nvSpPr>
          <p:cNvPr id="1026" name="AutoShape 2" descr="Image result for the care act 2014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28" name="AutoShape 4" descr="Image result for the care act 2014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30" name="Picture 6" descr="Image result for the care act 2014 image"/>
          <p:cNvPicPr>
            <a:picLocks noChangeAspect="1" noChangeArrowheads="1"/>
          </p:cNvPicPr>
          <p:nvPr/>
        </p:nvPicPr>
        <p:blipFill>
          <a:blip r:embed="rId3" cstate="print"/>
          <a:srcRect/>
          <a:stretch>
            <a:fillRect/>
          </a:stretch>
        </p:blipFill>
        <p:spPr bwMode="auto">
          <a:xfrm>
            <a:off x="10488295" y="222068"/>
            <a:ext cx="1323547" cy="126868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600891"/>
            <a:ext cx="3041469" cy="352697"/>
          </a:xfrm>
        </p:spPr>
        <p:style>
          <a:lnRef idx="2">
            <a:schemeClr val="dk1"/>
          </a:lnRef>
          <a:fillRef idx="1">
            <a:schemeClr val="lt1"/>
          </a:fillRef>
          <a:effectRef idx="0">
            <a:schemeClr val="dk1"/>
          </a:effectRef>
          <a:fontRef idx="minor">
            <a:schemeClr val="dk1"/>
          </a:fontRef>
        </p:style>
        <p:txBody>
          <a:bodyPr>
            <a:normAutofit/>
          </a:bodyPr>
          <a:lstStyle/>
          <a:p>
            <a:pPr algn="ctr"/>
            <a:r>
              <a:rPr lang="en-GB" sz="1400" b="1" dirty="0"/>
              <a:t>The Health and Social Care Act 2012</a:t>
            </a:r>
          </a:p>
        </p:txBody>
      </p:sp>
      <p:sp>
        <p:nvSpPr>
          <p:cNvPr id="3" name="TextBox 2"/>
          <p:cNvSpPr txBox="1"/>
          <p:nvPr/>
        </p:nvSpPr>
        <p:spPr>
          <a:xfrm>
            <a:off x="261257" y="1149532"/>
            <a:ext cx="5146766"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There are 2 main principles:</a:t>
            </a:r>
          </a:p>
          <a:p>
            <a:pPr marL="342900" indent="-342900">
              <a:buFont typeface="+mj-lt"/>
              <a:buAutoNum type="arabicPeriod"/>
            </a:pPr>
            <a:r>
              <a:rPr lang="en-GB" sz="1200" dirty="0"/>
              <a:t>Enabling patients to have more control over the care they receive</a:t>
            </a:r>
          </a:p>
          <a:p>
            <a:pPr marL="342900" indent="-342900">
              <a:buFont typeface="+mj-lt"/>
              <a:buAutoNum type="arabicPeriod"/>
            </a:pPr>
            <a:r>
              <a:rPr lang="en-GB" sz="1200" dirty="0"/>
              <a:t>Those responsible for their care – doctors, nurses and other professionals within the NHS and social care – have the freedom and power to commission care that meets local needs.</a:t>
            </a:r>
          </a:p>
          <a:p>
            <a:pPr marL="342900" indent="-342900"/>
            <a:endParaRPr lang="en-GB" sz="1200" b="1" dirty="0"/>
          </a:p>
          <a:p>
            <a:pPr marL="342900" indent="-342900"/>
            <a:r>
              <a:rPr lang="en-GB" sz="1200" b="1" dirty="0"/>
              <a:t>Key aspects include;</a:t>
            </a:r>
          </a:p>
          <a:p>
            <a:pPr marL="342900" indent="-342900">
              <a:buFont typeface="Arial" pitchFamily="34" charset="0"/>
              <a:buChar char="•"/>
            </a:pPr>
            <a:r>
              <a:rPr lang="en-GB" sz="1200" dirty="0"/>
              <a:t>No Decision About Me Without Me is mean to be the guiding principle by which patients are treated. Patients will be able to choose their GP, consultant, treatment and hospital or other local health services.</a:t>
            </a:r>
          </a:p>
          <a:p>
            <a:pPr marL="342900" indent="-342900">
              <a:buFont typeface="Arial" pitchFamily="34" charset="0"/>
              <a:buChar char="•"/>
            </a:pPr>
            <a:endParaRPr lang="en-GB" sz="1200" dirty="0"/>
          </a:p>
          <a:p>
            <a:pPr marL="342900" indent="-342900">
              <a:buFont typeface="Arial" pitchFamily="34" charset="0"/>
              <a:buChar char="•"/>
            </a:pPr>
            <a:r>
              <a:rPr lang="en-GB" sz="1200" dirty="0"/>
              <a:t>Clinical Commissioning Groups are GP led bodies that commission most health services like GP’s, dentists and pharmacies as well as secondary care services that are provided by hospitals.</a:t>
            </a:r>
          </a:p>
          <a:p>
            <a:pPr marL="342900" indent="-342900">
              <a:buFont typeface="Arial" pitchFamily="34" charset="0"/>
              <a:buChar char="•"/>
            </a:pPr>
            <a:endParaRPr lang="en-GB" sz="1200" dirty="0"/>
          </a:p>
          <a:p>
            <a:pPr marL="342900" indent="-342900">
              <a:buFont typeface="Arial" pitchFamily="34" charset="0"/>
              <a:buChar char="•"/>
            </a:pPr>
            <a:r>
              <a:rPr lang="en-GB" sz="1200" dirty="0"/>
              <a:t>Health and well-being boards that bring together health and social care commissioners, councillors and a lay representative to promote joined up working and tackle inequalities in people’s health an dwell-being.</a:t>
            </a:r>
          </a:p>
          <a:p>
            <a:pPr marL="342900" indent="-342900">
              <a:buFont typeface="Arial" pitchFamily="34" charset="0"/>
              <a:buChar char="•"/>
            </a:pPr>
            <a:endParaRPr lang="en-GB" sz="1200" dirty="0"/>
          </a:p>
          <a:p>
            <a:pPr marL="342900" indent="-342900">
              <a:buFont typeface="Arial" pitchFamily="34" charset="0"/>
              <a:buChar char="•"/>
            </a:pPr>
            <a:r>
              <a:rPr lang="en-GB" sz="1200" dirty="0"/>
              <a:t>Public health with an increased focus on prevention and local councils taking responsibility or public health services and population health improvement, such as obesity, anti-smoking, screening and vaccinations.</a:t>
            </a:r>
          </a:p>
          <a:p>
            <a:pPr marL="342900" indent="-342900">
              <a:buFont typeface="Arial" pitchFamily="34" charset="0"/>
              <a:buChar char="•"/>
            </a:pPr>
            <a:endParaRPr lang="en-GB" sz="1200" dirty="0"/>
          </a:p>
          <a:p>
            <a:pPr marL="342900" indent="-342900">
              <a:buFont typeface="Arial" pitchFamily="34" charset="0"/>
              <a:buChar char="•"/>
            </a:pPr>
            <a:r>
              <a:rPr lang="en-GB" sz="1200" dirty="0"/>
              <a:t>Healthwatch – an independent service created by the Act, this aims to protect the interests of all who use health and social care services. It has a role of communicating the views of patients to commissioning bodies and regulators.</a:t>
            </a:r>
          </a:p>
          <a:p>
            <a:pPr marL="342900" indent="-342900">
              <a:buFont typeface="Arial" pitchFamily="34" charset="0"/>
              <a:buChar char="•"/>
            </a:pPr>
            <a:endParaRPr lang="en-GB" sz="1200" dirty="0"/>
          </a:p>
        </p:txBody>
      </p:sp>
      <p:pic>
        <p:nvPicPr>
          <p:cNvPr id="1026" name="Picture 2" descr="Image result for Health and Social Care Act 2012 image"/>
          <p:cNvPicPr>
            <a:picLocks noChangeAspect="1" noChangeArrowheads="1"/>
          </p:cNvPicPr>
          <p:nvPr/>
        </p:nvPicPr>
        <p:blipFill>
          <a:blip r:embed="rId2" cstate="print"/>
          <a:srcRect l="20994" t="11840" r="19751" b="14320"/>
          <a:stretch>
            <a:fillRect/>
          </a:stretch>
        </p:blipFill>
        <p:spPr bwMode="auto">
          <a:xfrm>
            <a:off x="4349932" y="235132"/>
            <a:ext cx="997614" cy="828788"/>
          </a:xfrm>
          <a:prstGeom prst="rect">
            <a:avLst/>
          </a:prstGeom>
          <a:noFill/>
        </p:spPr>
      </p:pic>
      <p:sp>
        <p:nvSpPr>
          <p:cNvPr id="5" name="TextBox 4"/>
          <p:cNvSpPr txBox="1"/>
          <p:nvPr/>
        </p:nvSpPr>
        <p:spPr>
          <a:xfrm>
            <a:off x="5852161" y="600892"/>
            <a:ext cx="271707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The Equality Act 2010</a:t>
            </a:r>
          </a:p>
        </p:txBody>
      </p:sp>
      <p:sp>
        <p:nvSpPr>
          <p:cNvPr id="6" name="TextBox 5"/>
          <p:cNvSpPr txBox="1"/>
          <p:nvPr/>
        </p:nvSpPr>
        <p:spPr>
          <a:xfrm>
            <a:off x="5839097" y="1123405"/>
            <a:ext cx="6035040" cy="54363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The Equality Act simplified existing discrimination laws when it came into force.  For example the Sex Discrimination Act, Race Relations Act and Disability Discrimination Act, putting them altogether in one piece of legislation.</a:t>
            </a:r>
          </a:p>
          <a:p>
            <a:endParaRPr lang="en-GB" sz="1200" dirty="0"/>
          </a:p>
          <a:p>
            <a:r>
              <a:rPr lang="en-GB" sz="1200" b="1" dirty="0"/>
              <a:t>Key aspects include:</a:t>
            </a:r>
          </a:p>
          <a:p>
            <a:pPr>
              <a:buFont typeface="Arial" pitchFamily="34" charset="0"/>
              <a:buChar char="•"/>
            </a:pPr>
            <a:r>
              <a:rPr lang="en-GB" sz="1200" dirty="0"/>
              <a:t>Makes direct and indirect discrimination on the basis of protected characteristics illegal.</a:t>
            </a:r>
          </a:p>
          <a:p>
            <a:endParaRPr lang="en-GB" sz="1200" dirty="0"/>
          </a:p>
          <a:p>
            <a:pPr>
              <a:buFont typeface="Arial" pitchFamily="34" charset="0"/>
              <a:buChar char="•"/>
            </a:pPr>
            <a:r>
              <a:rPr lang="en-GB" sz="1200" dirty="0"/>
              <a:t> The 9 protected characteristics are; age, disability, gender reassignment, marriage and civil partnership, pregnancy and maternity, race, religion, sex and sexual orientation.</a:t>
            </a:r>
          </a:p>
          <a:p>
            <a:pPr>
              <a:buFont typeface="Arial" pitchFamily="34" charset="0"/>
              <a:buChar char="•"/>
            </a:pPr>
            <a:endParaRPr lang="en-GB" sz="1200" dirty="0"/>
          </a:p>
          <a:p>
            <a:pPr>
              <a:buFont typeface="Arial" pitchFamily="34" charset="0"/>
              <a:buChar char="•"/>
            </a:pPr>
            <a:r>
              <a:rPr lang="en-GB" sz="1200" dirty="0"/>
              <a:t>Prohibits discrimination in education, employment, access to goods and services and housing.</a:t>
            </a:r>
          </a:p>
          <a:p>
            <a:pPr>
              <a:buFont typeface="Arial" pitchFamily="34" charset="0"/>
              <a:buChar char="•"/>
            </a:pPr>
            <a:endParaRPr lang="en-GB" sz="1200" dirty="0"/>
          </a:p>
          <a:p>
            <a:pPr>
              <a:buFont typeface="Arial" pitchFamily="34" charset="0"/>
              <a:buChar char="•"/>
            </a:pPr>
            <a:r>
              <a:rPr lang="en-GB" sz="1200" dirty="0"/>
              <a:t>Covers victimisation and harassment on the basis of a protected characteristic.</a:t>
            </a:r>
          </a:p>
          <a:p>
            <a:pPr>
              <a:buFont typeface="Arial" pitchFamily="34" charset="0"/>
              <a:buChar char="•"/>
            </a:pPr>
            <a:endParaRPr lang="en-GB" sz="1200" dirty="0"/>
          </a:p>
          <a:p>
            <a:pPr>
              <a:buFont typeface="Arial" pitchFamily="34" charset="0"/>
              <a:buChar char="•"/>
            </a:pPr>
            <a:r>
              <a:rPr lang="en-GB" sz="1200" dirty="0"/>
              <a:t>Reasonable adjustments have to be made by employers, providers of goods or services for those with disabilities. For example, installing a ramp to access a building etc.</a:t>
            </a:r>
          </a:p>
          <a:p>
            <a:pPr>
              <a:buFont typeface="Arial" pitchFamily="34" charset="0"/>
              <a:buChar char="•"/>
            </a:pPr>
            <a:endParaRPr lang="en-GB" sz="1200" dirty="0"/>
          </a:p>
          <a:p>
            <a:pPr>
              <a:buFont typeface="Arial" pitchFamily="34" charset="0"/>
              <a:buChar char="•"/>
            </a:pPr>
            <a:r>
              <a:rPr lang="en-GB" sz="1200" dirty="0"/>
              <a:t>Women have the right to breastfeed in public and it is against the law for women to get less favourable treatment because they are breastfeeding when receiving services. There is no right to breastfeed at work.</a:t>
            </a:r>
          </a:p>
          <a:p>
            <a:pPr>
              <a:buFont typeface="Arial" pitchFamily="34" charset="0"/>
              <a:buChar char="•"/>
            </a:pPr>
            <a:endParaRPr lang="en-GB" sz="1200" dirty="0"/>
          </a:p>
          <a:p>
            <a:pPr>
              <a:buFont typeface="Arial" pitchFamily="34" charset="0"/>
              <a:buChar char="•"/>
            </a:pPr>
            <a:r>
              <a:rPr lang="en-GB" sz="1200" dirty="0"/>
              <a:t>The Act encourages positive action. One form of positive action is encouraging or training people to apply for jobs or take art in an activity in which people with a protected characteristic are underrepresented.</a:t>
            </a:r>
          </a:p>
          <a:p>
            <a:pPr>
              <a:buFont typeface="Arial" pitchFamily="34" charset="0"/>
              <a:buChar char="•"/>
            </a:pPr>
            <a:endParaRPr lang="en-GB" sz="1200" dirty="0"/>
          </a:p>
          <a:p>
            <a:pPr>
              <a:buFont typeface="Arial" pitchFamily="34" charset="0"/>
              <a:buChar char="•"/>
            </a:pPr>
            <a:r>
              <a:rPr lang="en-GB" sz="1200" dirty="0"/>
              <a:t>Discrimination due to association is now and offence, this means there is now protection for carers of an individual who has a protected characteristic.</a:t>
            </a:r>
          </a:p>
          <a:p>
            <a:pPr>
              <a:buFont typeface="Arial" pitchFamily="34" charset="0"/>
              <a:buChar char="•"/>
            </a:pPr>
            <a:endParaRPr lang="en-GB" sz="1200" dirty="0"/>
          </a:p>
          <a:p>
            <a:pPr>
              <a:buFont typeface="Arial" pitchFamily="34" charset="0"/>
              <a:buChar char="•"/>
            </a:pPr>
            <a:r>
              <a:rPr lang="en-GB" sz="1200" dirty="0"/>
              <a:t>Pay secrecy clauses are now illegal.</a:t>
            </a:r>
          </a:p>
        </p:txBody>
      </p:sp>
      <p:pic>
        <p:nvPicPr>
          <p:cNvPr id="1028" name="Picture 4" descr="Related image"/>
          <p:cNvPicPr>
            <a:picLocks noChangeAspect="1" noChangeArrowheads="1"/>
          </p:cNvPicPr>
          <p:nvPr/>
        </p:nvPicPr>
        <p:blipFill>
          <a:blip r:embed="rId3" cstate="print"/>
          <a:srcRect l="18327" t="13387" r="19959" b="13867"/>
          <a:stretch>
            <a:fillRect/>
          </a:stretch>
        </p:blipFill>
        <p:spPr bwMode="auto">
          <a:xfrm>
            <a:off x="10816045" y="164688"/>
            <a:ext cx="1031966" cy="93259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 y="256425"/>
            <a:ext cx="2104505" cy="341457"/>
          </a:xfrm>
        </p:spPr>
        <p:style>
          <a:lnRef idx="2">
            <a:schemeClr val="dk1"/>
          </a:lnRef>
          <a:fillRef idx="1">
            <a:schemeClr val="lt1"/>
          </a:fillRef>
          <a:effectRef idx="0">
            <a:schemeClr val="dk1"/>
          </a:effectRef>
          <a:fontRef idx="minor">
            <a:schemeClr val="dk1"/>
          </a:fontRef>
        </p:style>
        <p:txBody>
          <a:bodyPr>
            <a:normAutofit/>
          </a:bodyPr>
          <a:lstStyle/>
          <a:p>
            <a:r>
              <a:rPr lang="en-US" sz="1200" b="1" dirty="0"/>
              <a:t>The Mental Capacity Act 2005</a:t>
            </a:r>
            <a:endParaRPr lang="en-GB" sz="1200" b="1" dirty="0"/>
          </a:p>
        </p:txBody>
      </p:sp>
      <p:sp>
        <p:nvSpPr>
          <p:cNvPr id="3" name="TextBox 2"/>
          <p:cNvSpPr txBox="1"/>
          <p:nvPr/>
        </p:nvSpPr>
        <p:spPr>
          <a:xfrm>
            <a:off x="166254" y="928433"/>
            <a:ext cx="5428211" cy="5509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t>Capacity is the ability to make a decision, this Act was put in place to provide a legal framework setting out key principles, procedures and safeguards to protect and empower individuals who are unable to make some of their own decisions. This can include people with learning difficulties, dementia, mental health issues, strokes and head injuries.</a:t>
            </a:r>
          </a:p>
          <a:p>
            <a:r>
              <a:rPr lang="en-US" sz="1100" dirty="0"/>
              <a:t>There are 5 statutory principles:</a:t>
            </a:r>
          </a:p>
          <a:p>
            <a:pPr marL="228600" indent="-228600">
              <a:buFont typeface="+mj-lt"/>
              <a:buAutoNum type="arabicPeriod"/>
            </a:pPr>
            <a:r>
              <a:rPr lang="en-US" sz="1100" b="1" dirty="0"/>
              <a:t>A presumption of capacity:</a:t>
            </a:r>
          </a:p>
          <a:p>
            <a:r>
              <a:rPr lang="en-US" sz="1100" dirty="0"/>
              <a:t>Every adults has the right to make their own decisions and must be assumed to have capacity to do so unless it is proved otherwise. A care worker must not assume an individual cannot make a decision for themselves just because they have a certain condition or disability.</a:t>
            </a:r>
          </a:p>
          <a:p>
            <a:endParaRPr lang="en-US" sz="1100" dirty="0"/>
          </a:p>
          <a:p>
            <a:pPr marL="228600" indent="-228600">
              <a:buAutoNum type="arabicPeriod" startAt="2"/>
            </a:pPr>
            <a:r>
              <a:rPr lang="en-US" sz="1100" b="1" dirty="0"/>
              <a:t>Support to make own decisions:</a:t>
            </a:r>
          </a:p>
          <a:p>
            <a:r>
              <a:rPr lang="en-US" sz="1100" dirty="0"/>
              <a:t>A person must be given al possible help before anyone treats them as not being able to make their own decisions. For example, this may include presenting information in a different format for those with physical or learning disabilities.</a:t>
            </a:r>
          </a:p>
          <a:p>
            <a:endParaRPr lang="en-US" sz="1100" dirty="0"/>
          </a:p>
          <a:p>
            <a:pPr marL="228600" indent="-228600">
              <a:buAutoNum type="arabicPeriod" startAt="3"/>
            </a:pPr>
            <a:r>
              <a:rPr lang="en-US" sz="1100" b="1" dirty="0"/>
              <a:t>Unwise decisions:</a:t>
            </a:r>
          </a:p>
          <a:p>
            <a:r>
              <a:rPr lang="en-US" sz="1100" dirty="0"/>
              <a:t>An individual may make what others may see as an unwise decision, they should not be treated as lacking capacity to make the decision. People have the right to make what others may see as eccentric or unwise decisions. Everyone has their own preferences, values and beliefs, which might not be the same as others; they cannot be treated as lacking capacity for thinking differently. </a:t>
            </a:r>
          </a:p>
          <a:p>
            <a:endParaRPr lang="en-US" sz="1100" dirty="0"/>
          </a:p>
          <a:p>
            <a:pPr marL="228600" indent="-228600">
              <a:buAutoNum type="arabicPeriod" startAt="4"/>
            </a:pPr>
            <a:r>
              <a:rPr lang="en-US" sz="1100" b="1" dirty="0"/>
              <a:t>Best interests:</a:t>
            </a:r>
          </a:p>
          <a:p>
            <a:r>
              <a:rPr lang="en-US" sz="1100" dirty="0"/>
              <a:t>Actions or decisions taken unto the Act on behalf of a person who lacks capacity, must be done in their best interest. Care workers should provide reasons to show why a decision has been made and it is in the person’s best interests. They should try and include the person in some way, or consider it the decision could be put off until the person regains capacity.</a:t>
            </a:r>
          </a:p>
          <a:p>
            <a:endParaRPr lang="en-US" sz="1100" dirty="0"/>
          </a:p>
          <a:p>
            <a:pPr marL="228600" indent="-228600">
              <a:buAutoNum type="arabicPeriod" startAt="5"/>
            </a:pPr>
            <a:r>
              <a:rPr lang="en-US" sz="1100" b="1" dirty="0"/>
              <a:t>Less restrictive option:</a:t>
            </a:r>
          </a:p>
          <a:p>
            <a:r>
              <a:rPr lang="en-US" sz="1100" dirty="0"/>
              <a:t>A </a:t>
            </a:r>
            <a:r>
              <a:rPr lang="en-US" sz="1100" dirty="0" err="1"/>
              <a:t>carer</a:t>
            </a:r>
            <a:r>
              <a:rPr lang="en-US" sz="1100" dirty="0"/>
              <a:t> or advocates should make sure that the decision does not stop the person’s freedom more than needed. It should not restrict their basic rights.</a:t>
            </a:r>
          </a:p>
        </p:txBody>
      </p:sp>
      <p:pic>
        <p:nvPicPr>
          <p:cNvPr id="5" name="Picture 4"/>
          <p:cNvPicPr>
            <a:picLocks noChangeAspect="1"/>
          </p:cNvPicPr>
          <p:nvPr/>
        </p:nvPicPr>
        <p:blipFill rotWithShape="1">
          <a:blip r:embed="rId2" cstate="print"/>
          <a:srcRect l="12723" t="3952" r="10660" b="4871"/>
          <a:stretch/>
        </p:blipFill>
        <p:spPr>
          <a:xfrm>
            <a:off x="4157789" y="230009"/>
            <a:ext cx="1154045" cy="606829"/>
          </a:xfrm>
          <a:prstGeom prst="rect">
            <a:avLst/>
          </a:prstGeom>
        </p:spPr>
      </p:pic>
      <p:sp>
        <p:nvSpPr>
          <p:cNvPr id="6" name="TextBox 5"/>
          <p:cNvSpPr txBox="1"/>
          <p:nvPr/>
        </p:nvSpPr>
        <p:spPr>
          <a:xfrm>
            <a:off x="6043352" y="394923"/>
            <a:ext cx="1579419"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The Children Act 2004</a:t>
            </a:r>
            <a:endParaRPr lang="en-GB" sz="1200" b="1" dirty="0"/>
          </a:p>
        </p:txBody>
      </p:sp>
      <p:sp>
        <p:nvSpPr>
          <p:cNvPr id="7" name="TextBox 6"/>
          <p:cNvSpPr txBox="1"/>
          <p:nvPr/>
        </p:nvSpPr>
        <p:spPr>
          <a:xfrm>
            <a:off x="6043352" y="928433"/>
            <a:ext cx="5818909" cy="53553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t>The aspects of The Children Act are:</a:t>
            </a:r>
          </a:p>
          <a:p>
            <a:pPr marL="285750" indent="-285750">
              <a:buFont typeface="Arial" panose="020B0604020202020204" pitchFamily="34" charset="0"/>
              <a:buChar char="•"/>
            </a:pPr>
            <a:r>
              <a:rPr lang="en-US" sz="1100" b="1" dirty="0"/>
              <a:t>Aims to protect children at risk of harm:</a:t>
            </a:r>
          </a:p>
          <a:p>
            <a:r>
              <a:rPr lang="en-US" sz="1100" dirty="0"/>
              <a:t>To keep them safe. This may involve taking a child away from their family using an emergency protection order or care order.</a:t>
            </a:r>
          </a:p>
          <a:p>
            <a:endParaRPr lang="en-US" sz="1100" dirty="0"/>
          </a:p>
          <a:p>
            <a:pPr marL="171450" indent="-171450">
              <a:buFont typeface="Arial" panose="020B0604020202020204" pitchFamily="34" charset="0"/>
              <a:buChar char="•"/>
            </a:pPr>
            <a:r>
              <a:rPr lang="en-US" sz="1100" b="1" dirty="0"/>
              <a:t>Paramountcy principle:</a:t>
            </a:r>
          </a:p>
          <a:p>
            <a:r>
              <a:rPr lang="en-US" sz="1100" dirty="0"/>
              <a:t>The child’s needs must come first. For example, taking a child away from their family might have an adverse effect on the adults, but is in the best interest of the child. Children do have the right to stay within their wider family circle wherever possible.</a:t>
            </a:r>
          </a:p>
          <a:p>
            <a:endParaRPr lang="en-US" sz="1100" dirty="0"/>
          </a:p>
          <a:p>
            <a:pPr marL="171450" indent="-171450">
              <a:buFont typeface="Arial" panose="020B0604020202020204" pitchFamily="34" charset="0"/>
              <a:buChar char="•"/>
            </a:pPr>
            <a:r>
              <a:rPr lang="en-US" sz="1100" b="1" dirty="0"/>
              <a:t>The child has a right to be consulted:</a:t>
            </a:r>
          </a:p>
          <a:p>
            <a:r>
              <a:rPr lang="en-US" sz="1100" dirty="0"/>
              <a:t>The Act gives children who are mature/old enough a voice; their wishes should be taken into consideration.</a:t>
            </a:r>
          </a:p>
          <a:p>
            <a:endParaRPr lang="en-US" sz="1100" dirty="0"/>
          </a:p>
          <a:p>
            <a:pPr marL="171450" indent="-171450">
              <a:buFont typeface="Arial" panose="020B0604020202020204" pitchFamily="34" charset="0"/>
              <a:buChar char="•"/>
            </a:pPr>
            <a:r>
              <a:rPr lang="en-US" sz="1100" b="1" dirty="0"/>
              <a:t>Children have the right to an advocate:</a:t>
            </a:r>
          </a:p>
          <a:p>
            <a:r>
              <a:rPr lang="en-US" sz="1100" dirty="0"/>
              <a:t>Every Child Matters (ECM) has five aims that are universal ambitions for every child and young person, no matter their background or circumstance.</a:t>
            </a:r>
          </a:p>
          <a:p>
            <a:pPr marL="171450" indent="-171450">
              <a:buFont typeface="Wingdings" panose="05000000000000000000" pitchFamily="2" charset="2"/>
              <a:buChar char="Ø"/>
            </a:pPr>
            <a:r>
              <a:rPr lang="en-US" sz="1100" dirty="0"/>
              <a:t>Staying safe</a:t>
            </a:r>
          </a:p>
          <a:p>
            <a:pPr marL="171450" indent="-171450">
              <a:buFont typeface="Wingdings" panose="05000000000000000000" pitchFamily="2" charset="2"/>
              <a:buChar char="Ø"/>
            </a:pPr>
            <a:r>
              <a:rPr lang="en-US" sz="1100" dirty="0"/>
              <a:t>Being healthy</a:t>
            </a:r>
          </a:p>
          <a:p>
            <a:pPr marL="171450" indent="-171450">
              <a:buFont typeface="Wingdings" panose="05000000000000000000" pitchFamily="2" charset="2"/>
              <a:buChar char="Ø"/>
            </a:pPr>
            <a:r>
              <a:rPr lang="en-US" sz="1100" dirty="0"/>
              <a:t>Enjoying and achieving</a:t>
            </a:r>
          </a:p>
          <a:p>
            <a:pPr marL="171450" indent="-171450">
              <a:buFont typeface="Wingdings" panose="05000000000000000000" pitchFamily="2" charset="2"/>
              <a:buChar char="Ø"/>
            </a:pPr>
            <a:r>
              <a:rPr lang="en-US" sz="1100" dirty="0"/>
              <a:t>Making a positive contribution</a:t>
            </a:r>
          </a:p>
          <a:p>
            <a:pPr marL="171450" indent="-171450">
              <a:buFont typeface="Wingdings" panose="05000000000000000000" pitchFamily="2" charset="2"/>
              <a:buChar char="Ø"/>
            </a:pPr>
            <a:r>
              <a:rPr lang="en-US" sz="1100" dirty="0"/>
              <a:t>Achieving economic wellbeing</a:t>
            </a:r>
          </a:p>
          <a:p>
            <a:pPr marL="171450" indent="-171450">
              <a:buFont typeface="Wingdings" panose="05000000000000000000" pitchFamily="2" charset="2"/>
              <a:buChar char="Ø"/>
            </a:pPr>
            <a:endParaRPr lang="en-US" sz="1100" dirty="0"/>
          </a:p>
          <a:p>
            <a:pPr marL="171450" indent="-171450">
              <a:buFont typeface="Arial" panose="020B0604020202020204" pitchFamily="34" charset="0"/>
              <a:buChar char="•"/>
            </a:pPr>
            <a:r>
              <a:rPr lang="en-US" sz="1100" b="1" dirty="0"/>
              <a:t>Encourages partnership working: </a:t>
            </a:r>
          </a:p>
          <a:p>
            <a:r>
              <a:rPr lang="en-US" sz="1100" dirty="0"/>
              <a:t>Practitioners need to ensure information is shared to help avoid miscommunication, particularly in child protection situations.</a:t>
            </a:r>
          </a:p>
          <a:p>
            <a:endParaRPr lang="en-US" sz="1100" dirty="0"/>
          </a:p>
          <a:p>
            <a:pPr marL="171450" indent="-171450">
              <a:buFont typeface="Arial" panose="020B0604020202020204" pitchFamily="34" charset="0"/>
              <a:buChar char="•"/>
            </a:pPr>
            <a:r>
              <a:rPr lang="en-US" sz="1100" b="1" dirty="0"/>
              <a:t>Create the Children’s Commissioner:</a:t>
            </a:r>
          </a:p>
          <a:p>
            <a:r>
              <a:rPr lang="en-US" sz="1100" dirty="0"/>
              <a:t>The role of Children’s Commissioner and setting up Local Safeguarding Children’s Boards to represent children’s interests.</a:t>
            </a:r>
          </a:p>
          <a:p>
            <a:endParaRPr lang="en-US" sz="1200" b="1" dirty="0"/>
          </a:p>
        </p:txBody>
      </p:sp>
      <p:pic>
        <p:nvPicPr>
          <p:cNvPr id="8" name="Picture 7"/>
          <p:cNvPicPr>
            <a:picLocks noChangeAspect="1"/>
          </p:cNvPicPr>
          <p:nvPr/>
        </p:nvPicPr>
        <p:blipFill>
          <a:blip r:embed="rId3" cstate="print"/>
          <a:stretch>
            <a:fillRect/>
          </a:stretch>
        </p:blipFill>
        <p:spPr>
          <a:xfrm>
            <a:off x="10997738" y="157681"/>
            <a:ext cx="748144" cy="7514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6" y="298624"/>
            <a:ext cx="2162695" cy="233391"/>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sz="1200" b="1" dirty="0"/>
              <a:t>The Data Protection Act 1998</a:t>
            </a:r>
            <a:endParaRPr lang="en-GB" sz="1200" b="1" dirty="0"/>
          </a:p>
        </p:txBody>
      </p:sp>
      <p:sp>
        <p:nvSpPr>
          <p:cNvPr id="3" name="TextBox 2"/>
          <p:cNvSpPr txBox="1"/>
          <p:nvPr/>
        </p:nvSpPr>
        <p:spPr>
          <a:xfrm>
            <a:off x="141316" y="710232"/>
            <a:ext cx="5852159" cy="59093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dirty="0"/>
              <a:t>There are eight principles of the Act:</a:t>
            </a:r>
          </a:p>
          <a:p>
            <a:pPr marL="171450" indent="-171450">
              <a:buFont typeface="Arial" panose="020B0604020202020204" pitchFamily="34" charset="0"/>
              <a:buChar char="•"/>
            </a:pPr>
            <a:r>
              <a:rPr lang="en-US" sz="1050" b="1" dirty="0"/>
              <a:t>Processed fairly and lawfully:</a:t>
            </a:r>
          </a:p>
          <a:p>
            <a:r>
              <a:rPr lang="en-US" sz="1050" dirty="0"/>
              <a:t>Information should only be collected with an individual’s permission. The information should only be shared on a ‘nee-to-know’ basis.</a:t>
            </a:r>
          </a:p>
          <a:p>
            <a:pPr marL="171450" indent="-171450">
              <a:buFont typeface="Arial" panose="020B0604020202020204" pitchFamily="34" charset="0"/>
              <a:buChar char="•"/>
            </a:pPr>
            <a:endParaRPr lang="en-US" sz="1050" b="1" dirty="0"/>
          </a:p>
          <a:p>
            <a:pPr marL="171450" indent="-171450">
              <a:buFont typeface="Arial" panose="020B0604020202020204" pitchFamily="34" charset="0"/>
              <a:buChar char="•"/>
            </a:pPr>
            <a:r>
              <a:rPr lang="en-US" sz="1050" b="1" dirty="0"/>
              <a:t>Used only for the purpose for which it was intended</a:t>
            </a:r>
            <a:r>
              <a:rPr lang="en-GB" sz="1050" b="1" dirty="0"/>
              <a:t>:</a:t>
            </a:r>
          </a:p>
          <a:p>
            <a:r>
              <a:rPr lang="en-US" sz="1050" dirty="0"/>
              <a:t>Information should be gathered only for a specific and necessary purpose and only used for that purpose.</a:t>
            </a:r>
            <a:endParaRPr lang="en-GB" sz="1050" dirty="0"/>
          </a:p>
          <a:p>
            <a:pPr marL="171450" indent="-171450">
              <a:buFont typeface="Arial" panose="020B0604020202020204" pitchFamily="34" charset="0"/>
              <a:buChar char="•"/>
            </a:pPr>
            <a:endParaRPr lang="en-US" sz="1050" b="1" dirty="0"/>
          </a:p>
          <a:p>
            <a:pPr marL="171450" indent="-171450">
              <a:buFont typeface="Arial" panose="020B0604020202020204" pitchFamily="34" charset="0"/>
              <a:buChar char="•"/>
            </a:pPr>
            <a:r>
              <a:rPr lang="en-US" sz="1050" b="1" dirty="0"/>
              <a:t>Adequate and relevant but not excessive:</a:t>
            </a:r>
          </a:p>
          <a:p>
            <a:r>
              <a:rPr lang="en-US" sz="1050" dirty="0"/>
              <a:t>Care workers should collect and use only information that is needed. For example, a social worker would need detailed information to inform a care plan, however, a nurse treating a rugby players’ ankle injury would not need the same level of information.</a:t>
            </a:r>
          </a:p>
          <a:p>
            <a:pPr marL="171450" indent="-171450">
              <a:buFont typeface="Arial" panose="020B0604020202020204" pitchFamily="34" charset="0"/>
              <a:buChar char="•"/>
            </a:pPr>
            <a:endParaRPr lang="en-US" sz="1050" dirty="0"/>
          </a:p>
          <a:p>
            <a:pPr marL="171450" indent="-171450">
              <a:buFont typeface="Arial" panose="020B0604020202020204" pitchFamily="34" charset="0"/>
              <a:buChar char="•"/>
            </a:pPr>
            <a:r>
              <a:rPr lang="en-US" sz="1050" b="1" dirty="0"/>
              <a:t>Accurate and kept up-to date:</a:t>
            </a:r>
          </a:p>
          <a:p>
            <a:r>
              <a:rPr lang="en-US" sz="1050" dirty="0"/>
              <a:t>Inaccurate data should be destroyed or corrected. Care workers have a responsibility to ensure information is correct and systems should be in place for checking accuracy i.e. checking with a patient.</a:t>
            </a:r>
          </a:p>
          <a:p>
            <a:pPr marL="171450" indent="-171450">
              <a:buFont typeface="Arial" panose="020B0604020202020204" pitchFamily="34" charset="0"/>
              <a:buChar char="•"/>
            </a:pPr>
            <a:endParaRPr lang="en-US" sz="1050" b="1" dirty="0"/>
          </a:p>
          <a:p>
            <a:pPr marL="171450" indent="-171450">
              <a:buFont typeface="Arial" panose="020B0604020202020204" pitchFamily="34" charset="0"/>
              <a:buChar char="•"/>
            </a:pPr>
            <a:r>
              <a:rPr lang="en-US" sz="1050" b="1" dirty="0"/>
              <a:t>Kept or no longer than is necessary:</a:t>
            </a:r>
          </a:p>
          <a:p>
            <a:r>
              <a:rPr lang="en-US" sz="1050" dirty="0"/>
              <a:t>Deleting or destroying information when it is no longer needed. I.e. shredding or deleting sensitive personal data.</a:t>
            </a:r>
          </a:p>
          <a:p>
            <a:pPr marL="171450" indent="-171450">
              <a:buFont typeface="Arial" panose="020B0604020202020204" pitchFamily="34" charset="0"/>
              <a:buChar char="•"/>
            </a:pPr>
            <a:endParaRPr lang="en-US" sz="1050" b="1" dirty="0"/>
          </a:p>
          <a:p>
            <a:pPr marL="171450" indent="-171450">
              <a:buFont typeface="Arial" panose="020B0604020202020204" pitchFamily="34" charset="0"/>
              <a:buChar char="•"/>
            </a:pPr>
            <a:r>
              <a:rPr lang="en-US" sz="1050" b="1" dirty="0"/>
              <a:t>Processed in line with the rights of the individual:</a:t>
            </a:r>
          </a:p>
          <a:p>
            <a:r>
              <a:rPr lang="en-US" sz="1050" dirty="0"/>
              <a:t>Processed refers to how the information is used. People have aright to know if information is being held about them and how their information is being used. They have the right to have errors corrected and to prevent any data being used for advertising or marketing.</a:t>
            </a:r>
          </a:p>
          <a:p>
            <a:endParaRPr lang="en-US" sz="1050" b="1" dirty="0"/>
          </a:p>
          <a:p>
            <a:pPr marL="171450" indent="-171450">
              <a:buFont typeface="Arial" panose="020B0604020202020204" pitchFamily="34" charset="0"/>
              <a:buChar char="•"/>
            </a:pPr>
            <a:r>
              <a:rPr lang="en-US" sz="1050" b="1" dirty="0"/>
              <a:t>Secured: </a:t>
            </a:r>
          </a:p>
          <a:p>
            <a:r>
              <a:rPr lang="en-US" sz="1050" dirty="0"/>
              <a:t>Non-authorized staff/people should not be allowed to access the information. This would include patient records, should be kept in secure conditions. Clear guidance should be in place for who can access the information and there should be a confidentiality policy.</a:t>
            </a:r>
          </a:p>
          <a:p>
            <a:pPr marL="171450" indent="-171450">
              <a:buFont typeface="Arial" panose="020B0604020202020204" pitchFamily="34" charset="0"/>
              <a:buChar char="•"/>
            </a:pPr>
            <a:endParaRPr lang="en-US" sz="1050" b="1" dirty="0"/>
          </a:p>
          <a:p>
            <a:pPr marL="171450" indent="-171450">
              <a:buFont typeface="Arial" panose="020B0604020202020204" pitchFamily="34" charset="0"/>
              <a:buChar char="•"/>
            </a:pPr>
            <a:r>
              <a:rPr lang="en-US" sz="1050" b="1" dirty="0"/>
              <a:t>Not transferred to other countries outside of the UK:</a:t>
            </a:r>
          </a:p>
          <a:p>
            <a:r>
              <a:rPr lang="en-US" sz="1050" dirty="0"/>
              <a:t>Information should not be transferred outside the EU unless the service user has given consent. The reason for this is that other countries may not have the same data protection legislation as the EU so it may not be secure.</a:t>
            </a:r>
          </a:p>
        </p:txBody>
      </p:sp>
      <p:pic>
        <p:nvPicPr>
          <p:cNvPr id="4" name="Picture 3"/>
          <p:cNvPicPr>
            <a:picLocks noChangeAspect="1"/>
          </p:cNvPicPr>
          <p:nvPr/>
        </p:nvPicPr>
        <p:blipFill>
          <a:blip r:embed="rId2" cstate="print"/>
          <a:stretch>
            <a:fillRect/>
          </a:stretch>
        </p:blipFill>
        <p:spPr>
          <a:xfrm>
            <a:off x="5192684" y="256665"/>
            <a:ext cx="734291" cy="637915"/>
          </a:xfrm>
          <a:prstGeom prst="rect">
            <a:avLst/>
          </a:prstGeom>
        </p:spPr>
      </p:pic>
      <p:sp>
        <p:nvSpPr>
          <p:cNvPr id="5" name="TextBox 4"/>
          <p:cNvSpPr txBox="1"/>
          <p:nvPr/>
        </p:nvSpPr>
        <p:spPr>
          <a:xfrm>
            <a:off x="6583679" y="298624"/>
            <a:ext cx="255200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The Children and Families Act 2014</a:t>
            </a:r>
            <a:endParaRPr lang="en-GB" sz="1200" b="1" dirty="0"/>
          </a:p>
        </p:txBody>
      </p:sp>
      <p:sp>
        <p:nvSpPr>
          <p:cNvPr id="6" name="TextBox 5"/>
          <p:cNvSpPr txBox="1"/>
          <p:nvPr/>
        </p:nvSpPr>
        <p:spPr>
          <a:xfrm>
            <a:off x="6151418" y="629440"/>
            <a:ext cx="5818909" cy="607089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dirty="0"/>
              <a:t>The children and Families includes reforms for adoption, special education needs and children in care.</a:t>
            </a:r>
          </a:p>
          <a:p>
            <a:r>
              <a:rPr lang="en-US" sz="1050" b="1" dirty="0"/>
              <a:t>The role of the Children’s Commissioner:</a:t>
            </a:r>
          </a:p>
          <a:p>
            <a:pPr marL="171450" indent="-171450">
              <a:buFont typeface="Arial" panose="020B0604020202020204" pitchFamily="34" charset="0"/>
              <a:buChar char="•"/>
            </a:pPr>
            <a:r>
              <a:rPr lang="en-US" sz="1050" dirty="0"/>
              <a:t>The Act has given the Commissioner strong powers.</a:t>
            </a:r>
          </a:p>
          <a:p>
            <a:pPr marL="171450" indent="-171450">
              <a:buFont typeface="Arial" panose="020B0604020202020204" pitchFamily="34" charset="0"/>
              <a:buChar char="•"/>
            </a:pPr>
            <a:r>
              <a:rPr lang="en-US" sz="1050" dirty="0"/>
              <a:t>The Commissioner has to focus on the rights of all children, including those in care or living away from home.</a:t>
            </a:r>
          </a:p>
          <a:p>
            <a:pPr marL="171450" indent="-171450">
              <a:buFont typeface="Arial" panose="020B0604020202020204" pitchFamily="34" charset="0"/>
              <a:buChar char="•"/>
            </a:pPr>
            <a:r>
              <a:rPr lang="en-US" sz="1050" dirty="0"/>
              <a:t>Role is increased from representing the ‘views and interests’ of children to ‘promoting and protecting’ the rights of children.</a:t>
            </a:r>
          </a:p>
          <a:p>
            <a:pPr marL="171450" indent="-171450">
              <a:buFont typeface="Arial" panose="020B0604020202020204" pitchFamily="34" charset="0"/>
              <a:buChar char="•"/>
            </a:pPr>
            <a:endParaRPr lang="en-US" sz="1050" dirty="0"/>
          </a:p>
          <a:p>
            <a:r>
              <a:rPr lang="en-US" sz="1050" b="1" dirty="0"/>
              <a:t>Parents who have a new child:</a:t>
            </a:r>
          </a:p>
          <a:p>
            <a:pPr marL="171450" indent="-171450">
              <a:buFont typeface="Arial" panose="020B0604020202020204" pitchFamily="34" charset="0"/>
              <a:buChar char="•"/>
            </a:pPr>
            <a:r>
              <a:rPr lang="en-US" sz="1050" dirty="0"/>
              <a:t>Parental leave – mothers, fathers and adopters can opt to share parental leave so each take time off work when they have a new baby.</a:t>
            </a:r>
          </a:p>
          <a:p>
            <a:pPr marL="171450" indent="-171450">
              <a:buFont typeface="Arial" panose="020B0604020202020204" pitchFamily="34" charset="0"/>
              <a:buChar char="•"/>
            </a:pPr>
            <a:r>
              <a:rPr lang="en-US" sz="1050" dirty="0"/>
              <a:t>Fathers or mother’s partner can take unpaid leave to attend up to two antenatal appointments.</a:t>
            </a:r>
          </a:p>
          <a:p>
            <a:pPr marL="171450" indent="-171450">
              <a:buFont typeface="Arial" panose="020B0604020202020204" pitchFamily="34" charset="0"/>
              <a:buChar char="•"/>
            </a:pPr>
            <a:r>
              <a:rPr lang="en-US" sz="1050" dirty="0"/>
              <a:t>Allows both parents to have time off work to go to clinic appointments before the baby is born.</a:t>
            </a:r>
          </a:p>
          <a:p>
            <a:pPr marL="171450" indent="-171450">
              <a:buFont typeface="Arial" panose="020B0604020202020204" pitchFamily="34" charset="0"/>
              <a:buChar char="•"/>
            </a:pPr>
            <a:r>
              <a:rPr lang="en-US" sz="1050" dirty="0"/>
              <a:t>Allows people who are going to adopt a child to have time off work to see the child and attend meetings about the adoption.</a:t>
            </a:r>
          </a:p>
          <a:p>
            <a:endParaRPr lang="en-US" sz="1050" dirty="0"/>
          </a:p>
          <a:p>
            <a:r>
              <a:rPr lang="en-US" sz="1050" b="1" dirty="0"/>
              <a:t>Family courts and justice:</a:t>
            </a:r>
          </a:p>
          <a:p>
            <a:pPr marL="171450" indent="-171450">
              <a:buFont typeface="Arial" panose="020B0604020202020204" pitchFamily="34" charset="0"/>
              <a:buChar char="•"/>
            </a:pPr>
            <a:r>
              <a:rPr lang="en-US" sz="1050" dirty="0"/>
              <a:t>Introduced a 26 week deadline for the family court to rule on care proceedings.</a:t>
            </a:r>
          </a:p>
          <a:p>
            <a:pPr marL="171450" indent="-171450">
              <a:buFont typeface="Arial" panose="020B0604020202020204" pitchFamily="34" charset="0"/>
              <a:buChar char="•"/>
            </a:pPr>
            <a:r>
              <a:rPr lang="en-US" sz="1050" dirty="0"/>
              <a:t>In cases where parents are splitting up, courts should help parents to do what is right for their child, not what parents might want.</a:t>
            </a:r>
          </a:p>
          <a:p>
            <a:pPr marL="171450" indent="-171450">
              <a:buFont typeface="Arial" panose="020B0604020202020204" pitchFamily="34" charset="0"/>
              <a:buChar char="•"/>
            </a:pPr>
            <a:r>
              <a:rPr lang="en-US" sz="1050" dirty="0"/>
              <a:t>Courts are to take the view that after separation both parents should be involved in their children’s lives, if it is safe and their best interests.</a:t>
            </a:r>
          </a:p>
          <a:p>
            <a:pPr marL="171450" indent="-171450">
              <a:buFont typeface="Arial" panose="020B0604020202020204" pitchFamily="34" charset="0"/>
              <a:buChar char="•"/>
            </a:pPr>
            <a:r>
              <a:rPr lang="en-US" sz="1050" dirty="0"/>
              <a:t>Introduced a single order called a ‘child arrangements order’ to replace contact and residence orders.</a:t>
            </a:r>
          </a:p>
          <a:p>
            <a:pPr marL="171450" indent="-171450">
              <a:buFont typeface="Arial" panose="020B0604020202020204" pitchFamily="34" charset="0"/>
              <a:buChar char="•"/>
            </a:pPr>
            <a:endParaRPr lang="en-US" sz="1050" dirty="0"/>
          </a:p>
          <a:p>
            <a:r>
              <a:rPr lang="en-US" sz="1050" b="1" dirty="0"/>
              <a:t>SEND: (children with special educational needs and disabilities)</a:t>
            </a:r>
          </a:p>
          <a:p>
            <a:pPr marL="171450" indent="-171450">
              <a:buFont typeface="Arial" panose="020B0604020202020204" pitchFamily="34" charset="0"/>
              <a:buChar char="•"/>
            </a:pPr>
            <a:r>
              <a:rPr lang="en-US" sz="1050" dirty="0"/>
              <a:t>Introduced Education and Health Care plans (EHCP) </a:t>
            </a:r>
          </a:p>
          <a:p>
            <a:pPr marL="171450" indent="-171450">
              <a:buFont typeface="Arial" panose="020B0604020202020204" pitchFamily="34" charset="0"/>
              <a:buChar char="•"/>
            </a:pPr>
            <a:r>
              <a:rPr lang="en-US" sz="1050" dirty="0"/>
              <a:t>Children’s needs are assessed in a holistic way with EHC plans.</a:t>
            </a:r>
          </a:p>
          <a:p>
            <a:pPr marL="171450" indent="-171450">
              <a:buFont typeface="Arial" panose="020B0604020202020204" pitchFamily="34" charset="0"/>
              <a:buChar char="•"/>
            </a:pPr>
            <a:r>
              <a:rPr lang="en-US" sz="1050" dirty="0"/>
              <a:t>Give rights to a personal budget for children with an EHCP.</a:t>
            </a:r>
          </a:p>
          <a:p>
            <a:pPr marL="171450" indent="-171450">
              <a:buFont typeface="Arial" panose="020B0604020202020204" pitchFamily="34" charset="0"/>
              <a:buChar char="•"/>
            </a:pPr>
            <a:r>
              <a:rPr lang="en-US" sz="1050" dirty="0"/>
              <a:t>When writing an EHCP, families have to be involved in discussions and decisions about children’s care and education.</a:t>
            </a:r>
          </a:p>
          <a:p>
            <a:pPr marL="171450" indent="-171450">
              <a:buFont typeface="Arial" panose="020B0604020202020204" pitchFamily="34" charset="0"/>
              <a:buChar char="•"/>
            </a:pPr>
            <a:r>
              <a:rPr lang="en-US" sz="1050" dirty="0"/>
              <a:t>Young people and parents must be informed by the local authority of support they are entitled to so they are aware of the choices that are available.</a:t>
            </a:r>
          </a:p>
          <a:p>
            <a:pPr marL="171450" indent="-171450">
              <a:buFont typeface="Arial" panose="020B0604020202020204" pitchFamily="34" charset="0"/>
              <a:buChar char="•"/>
            </a:pPr>
            <a:r>
              <a:rPr lang="en-US" sz="1050" dirty="0"/>
              <a:t>Schools to be provided with more support for children with medical conditions in order to meet their needs. This extends the choice for children to attend mainstream schools if they choose to.</a:t>
            </a:r>
          </a:p>
          <a:p>
            <a:pPr marL="171450" indent="-171450">
              <a:buFont typeface="Arial" panose="020B0604020202020204" pitchFamily="34" charset="0"/>
              <a:buChar char="•"/>
            </a:pPr>
            <a:r>
              <a:rPr lang="en-US" sz="1050" dirty="0"/>
              <a:t>The Act aims to get education, health care and social care services working together.</a:t>
            </a:r>
          </a:p>
        </p:txBody>
      </p:sp>
    </p:spTree>
    <p:extLst>
      <p:ext uri="{BB962C8B-B14F-4D97-AF65-F5344CB8AC3E}">
        <p14:creationId xmlns:p14="http://schemas.microsoft.com/office/powerpoint/2010/main" val="592241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8" y="195943"/>
            <a:ext cx="2009502" cy="457200"/>
          </a:xfrm>
        </p:spPr>
        <p:style>
          <a:lnRef idx="2">
            <a:schemeClr val="dk1"/>
          </a:lnRef>
          <a:fillRef idx="1">
            <a:schemeClr val="lt1"/>
          </a:fillRef>
          <a:effectRef idx="0">
            <a:schemeClr val="dk1"/>
          </a:effectRef>
          <a:fontRef idx="minor">
            <a:schemeClr val="dk1"/>
          </a:fontRef>
        </p:style>
        <p:txBody>
          <a:bodyPr>
            <a:normAutofit/>
          </a:bodyPr>
          <a:lstStyle/>
          <a:p>
            <a:pPr algn="ctr"/>
            <a:r>
              <a:rPr lang="en-GB" sz="1200" b="1" dirty="0"/>
              <a:t>The Human Rights Act 1998</a:t>
            </a:r>
          </a:p>
        </p:txBody>
      </p:sp>
      <p:sp>
        <p:nvSpPr>
          <p:cNvPr id="3" name="TextBox 2"/>
          <p:cNvSpPr txBox="1"/>
          <p:nvPr/>
        </p:nvSpPr>
        <p:spPr>
          <a:xfrm>
            <a:off x="182879" y="757645"/>
            <a:ext cx="5447212" cy="5847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This Act applies to all ‘public authorities’. This is an organisation that has a public function – all care homes, hospitals, social services departments etc. Through a series of ‘articles’ the Act sets out rights to which everyone is entitled. Some are particularly relevant to health and social care.</a:t>
            </a:r>
          </a:p>
          <a:p>
            <a:pPr>
              <a:buFont typeface="Arial" pitchFamily="34" charset="0"/>
              <a:buChar char="•"/>
            </a:pPr>
            <a:endParaRPr lang="en-GB" sz="1100" b="1" dirty="0"/>
          </a:p>
          <a:p>
            <a:pPr>
              <a:buFont typeface="Arial" pitchFamily="34" charset="0"/>
              <a:buChar char="•"/>
            </a:pPr>
            <a:r>
              <a:rPr lang="en-GB" sz="1100" b="1" dirty="0"/>
              <a:t>Right to life:</a:t>
            </a:r>
          </a:p>
          <a:p>
            <a:r>
              <a:rPr lang="en-GB" sz="1100" dirty="0"/>
              <a:t>Services like the NHS provide medication and treatments to preserve life. Decisions to turn off a life-support machine cannot be made by an individual practitioner, permission has to be obtained through the courts.</a:t>
            </a:r>
          </a:p>
          <a:p>
            <a:pPr>
              <a:buFont typeface="Arial" pitchFamily="34" charset="0"/>
              <a:buChar char="•"/>
            </a:pPr>
            <a:endParaRPr lang="en-GB" sz="1100" b="1" dirty="0"/>
          </a:p>
          <a:p>
            <a:pPr>
              <a:buFont typeface="Arial" pitchFamily="34" charset="0"/>
              <a:buChar char="•"/>
            </a:pPr>
            <a:r>
              <a:rPr lang="en-GB" sz="1100" b="1" dirty="0"/>
              <a:t>Right to respect, privacy and family life:</a:t>
            </a:r>
          </a:p>
          <a:p>
            <a:r>
              <a:rPr lang="en-GB" sz="1100" dirty="0"/>
              <a:t>In a residential home privacy can be maintained by staff not discussing residents’ care where they can be overheard or in a hospital keeping the curtain round a bed when treating a patient. Social care services providing support to enable people with physical or learning disabilities to live as independently as possible and to have a family life.</a:t>
            </a:r>
          </a:p>
          <a:p>
            <a:pPr>
              <a:buFont typeface="Arial" pitchFamily="34" charset="0"/>
              <a:buChar char="•"/>
            </a:pPr>
            <a:endParaRPr lang="en-GB" sz="1100" b="1" dirty="0"/>
          </a:p>
          <a:p>
            <a:pPr>
              <a:buFont typeface="Arial" pitchFamily="34" charset="0"/>
              <a:buChar char="•"/>
            </a:pPr>
            <a:r>
              <a:rPr lang="en-GB" sz="1100" b="1" dirty="0"/>
              <a:t>Right to liberty and security:</a:t>
            </a:r>
          </a:p>
          <a:p>
            <a:r>
              <a:rPr lang="en-GB" sz="1100" dirty="0"/>
              <a:t>An individual cannot be detained or deprived of their freedom unless they have committed a serious crime or have been assessed under  the Mental Health Act as being a danger to themselves or others.</a:t>
            </a:r>
          </a:p>
          <a:p>
            <a:pPr>
              <a:buFont typeface="Arial" pitchFamily="34" charset="0"/>
              <a:buChar char="•"/>
            </a:pPr>
            <a:endParaRPr lang="en-GB" sz="1100" b="1" dirty="0"/>
          </a:p>
          <a:p>
            <a:pPr>
              <a:buFont typeface="Arial" pitchFamily="34" charset="0"/>
              <a:buChar char="•"/>
            </a:pPr>
            <a:r>
              <a:rPr lang="en-GB" sz="1100" b="1" dirty="0"/>
              <a:t>Right to freedom from discrimination:</a:t>
            </a:r>
          </a:p>
          <a:p>
            <a:r>
              <a:rPr lang="en-GB" sz="1100" dirty="0"/>
              <a:t>These rights are further supported by The Equality Act 2010.</a:t>
            </a:r>
          </a:p>
          <a:p>
            <a:pPr>
              <a:buFont typeface="Arial" pitchFamily="34" charset="0"/>
              <a:buChar char="•"/>
            </a:pPr>
            <a:endParaRPr lang="en-GB" sz="1100" b="1" dirty="0"/>
          </a:p>
          <a:p>
            <a:pPr>
              <a:buFont typeface="Arial" pitchFamily="34" charset="0"/>
              <a:buChar char="•"/>
            </a:pPr>
            <a:r>
              <a:rPr lang="en-GB" sz="1100" b="1" dirty="0"/>
              <a:t>Right to freedom of expression:</a:t>
            </a:r>
          </a:p>
          <a:p>
            <a:r>
              <a:rPr lang="en-GB" sz="1100" dirty="0"/>
              <a:t>Individuals have their own opinions and should have the opportunity to express them. I.e. In health and social care services, users have the right to choice and to consultation about their care and treatment.</a:t>
            </a:r>
          </a:p>
          <a:p>
            <a:pPr>
              <a:buFont typeface="Arial" pitchFamily="34" charset="0"/>
              <a:buChar char="•"/>
            </a:pPr>
            <a:endParaRPr lang="en-GB" sz="1100" b="1" dirty="0"/>
          </a:p>
          <a:p>
            <a:pPr>
              <a:buFont typeface="Arial" pitchFamily="34" charset="0"/>
              <a:buChar char="•"/>
            </a:pPr>
            <a:r>
              <a:rPr lang="en-GB" sz="1100" b="1" dirty="0"/>
              <a:t>Right to freedom of thought, conscience and religion:</a:t>
            </a:r>
          </a:p>
          <a:p>
            <a:r>
              <a:rPr lang="en-GB" sz="1100" dirty="0"/>
              <a:t>Every person has the right to their own faith and beliefs, which should be respected. An example of this is in a primary school celebrations should include Hanukkah and </a:t>
            </a:r>
            <a:r>
              <a:rPr lang="en-GB" sz="1100" dirty="0" err="1"/>
              <a:t>Diwali</a:t>
            </a:r>
            <a:r>
              <a:rPr lang="en-GB" sz="1100" dirty="0"/>
              <a:t> as well as Christmas.</a:t>
            </a:r>
          </a:p>
          <a:p>
            <a:endParaRPr lang="en-GB" sz="1100" dirty="0"/>
          </a:p>
        </p:txBody>
      </p:sp>
      <p:sp>
        <p:nvSpPr>
          <p:cNvPr id="5" name="TextBox 4"/>
          <p:cNvSpPr txBox="1"/>
          <p:nvPr/>
        </p:nvSpPr>
        <p:spPr>
          <a:xfrm>
            <a:off x="6858000" y="313509"/>
            <a:ext cx="4336869"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a:t>Mistakes to avoid when answering exam questions on Acts</a:t>
            </a:r>
          </a:p>
        </p:txBody>
      </p:sp>
      <p:sp>
        <p:nvSpPr>
          <p:cNvPr id="6" name="TextBox 5"/>
          <p:cNvSpPr txBox="1"/>
          <p:nvPr/>
        </p:nvSpPr>
        <p:spPr>
          <a:xfrm>
            <a:off x="6048103" y="770709"/>
            <a:ext cx="5878286" cy="36009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Marks are commonly lost in LO3 questions about the ACTS by making errors like the ones listed below:</a:t>
            </a:r>
          </a:p>
          <a:p>
            <a:pPr>
              <a:buFont typeface="Arial" pitchFamily="34" charset="0"/>
              <a:buChar char="•"/>
            </a:pPr>
            <a:r>
              <a:rPr lang="en-GB" sz="1200" dirty="0"/>
              <a:t>Mixing up the Care Act and The Health and Social Care Act – you must know the difference – use a highlighter on your knowledge organiser to make key phrases stand out like ‘Continuity of Care’ , ‘</a:t>
            </a:r>
            <a:r>
              <a:rPr lang="en-GB" sz="1200" dirty="0" err="1"/>
              <a:t>Paramountcy</a:t>
            </a:r>
            <a:r>
              <a:rPr lang="en-GB" sz="1200" dirty="0"/>
              <a:t>’ or ‘</a:t>
            </a:r>
            <a:r>
              <a:rPr lang="en-GB" sz="1200" dirty="0" err="1"/>
              <a:t>Healthwatch</a:t>
            </a:r>
            <a:r>
              <a:rPr lang="en-GB" sz="1200" dirty="0"/>
              <a:t>’. You could use a different  colour for each Act.</a:t>
            </a:r>
          </a:p>
          <a:p>
            <a:pPr>
              <a:buFont typeface="Arial" pitchFamily="34" charset="0"/>
              <a:buChar char="•"/>
            </a:pPr>
            <a:endParaRPr lang="en-GB" sz="1200" dirty="0"/>
          </a:p>
          <a:p>
            <a:pPr>
              <a:buFont typeface="Arial" pitchFamily="34" charset="0"/>
              <a:buChar char="•"/>
            </a:pPr>
            <a:r>
              <a:rPr lang="en-GB" sz="1200" dirty="0"/>
              <a:t>Not giving the right details of The Equality Act protected characteristics when being asked to name them. For example – stating gender instead of ‘gender reassignment’ or pregnancy instead of ‘pregnancy and maternity’ etc.</a:t>
            </a:r>
          </a:p>
          <a:p>
            <a:pPr>
              <a:buFont typeface="Arial" pitchFamily="34" charset="0"/>
              <a:buChar char="•"/>
            </a:pPr>
            <a:endParaRPr lang="en-GB" sz="1200" dirty="0"/>
          </a:p>
          <a:p>
            <a:pPr>
              <a:buFont typeface="Arial" pitchFamily="34" charset="0"/>
              <a:buChar char="•"/>
            </a:pPr>
            <a:r>
              <a:rPr lang="en-GB" sz="1200" dirty="0"/>
              <a:t>Calling the Act the Child Act or Children’s Act when the correct name is The Children Act.</a:t>
            </a:r>
          </a:p>
          <a:p>
            <a:pPr>
              <a:buFont typeface="Arial" pitchFamily="34" charset="0"/>
              <a:buChar char="•"/>
            </a:pPr>
            <a:endParaRPr lang="en-GB" sz="1200" dirty="0"/>
          </a:p>
          <a:p>
            <a:pPr>
              <a:buFont typeface="Arial" pitchFamily="34" charset="0"/>
              <a:buChar char="•"/>
            </a:pPr>
            <a:r>
              <a:rPr lang="en-GB" sz="1200" dirty="0"/>
              <a:t>Confusing ways of maintaining confidentiality with the principles of the Data Protection Act.</a:t>
            </a:r>
          </a:p>
          <a:p>
            <a:pPr>
              <a:buFont typeface="Arial" pitchFamily="34" charset="0"/>
              <a:buChar char="•"/>
            </a:pPr>
            <a:endParaRPr lang="en-GB" sz="1200" dirty="0"/>
          </a:p>
          <a:p>
            <a:pPr>
              <a:buFont typeface="Arial" pitchFamily="34" charset="0"/>
              <a:buChar char="•"/>
            </a:pPr>
            <a:r>
              <a:rPr lang="en-GB" sz="1200" dirty="0"/>
              <a:t>Naming a piece of legislation without including the word ‘Act’ at the end – you will not get a mark if you just say Equality, you must state ‘Equality Act’ this is the same for all pieces of legislation.</a:t>
            </a:r>
          </a:p>
        </p:txBody>
      </p:sp>
      <p:sp>
        <p:nvSpPr>
          <p:cNvPr id="7" name="TextBox 6"/>
          <p:cNvSpPr txBox="1"/>
          <p:nvPr/>
        </p:nvSpPr>
        <p:spPr>
          <a:xfrm>
            <a:off x="6061166" y="4506686"/>
            <a:ext cx="5865223" cy="1015663"/>
          </a:xfrm>
          <a:prstGeom prst="rect">
            <a:avLst/>
          </a:prstGeom>
          <a:noFill/>
          <a:ln>
            <a:solidFill>
              <a:srgbClr val="FF0000"/>
            </a:solidFill>
          </a:ln>
        </p:spPr>
        <p:txBody>
          <a:bodyPr wrap="square" rtlCol="0">
            <a:spAutoFit/>
          </a:bodyPr>
          <a:lstStyle/>
          <a:p>
            <a:r>
              <a:rPr lang="en-GB" sz="1200" b="1" dirty="0"/>
              <a:t>Exam Tips:</a:t>
            </a:r>
          </a:p>
          <a:p>
            <a:pPr>
              <a:buFont typeface="Wingdings" pitchFamily="2" charset="2"/>
              <a:buChar char="ü"/>
            </a:pPr>
            <a:r>
              <a:rPr lang="en-GB" sz="1200" dirty="0"/>
              <a:t>You must know the key aspects of the eight pieces of legislation</a:t>
            </a:r>
          </a:p>
          <a:p>
            <a:pPr>
              <a:buFont typeface="Wingdings" pitchFamily="2" charset="2"/>
              <a:buChar char="ü"/>
            </a:pPr>
            <a:endParaRPr lang="en-GB" sz="1200" dirty="0"/>
          </a:p>
          <a:p>
            <a:pPr>
              <a:buFont typeface="Wingdings" pitchFamily="2" charset="2"/>
              <a:buChar char="ü"/>
            </a:pPr>
            <a:r>
              <a:rPr lang="en-GB" sz="1200" dirty="0"/>
              <a:t>You need to know the key aspects of the Care Act and the Health and Social Care Act and be able to give specific examples of what each Act covers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2" y="221433"/>
            <a:ext cx="2024743" cy="392521"/>
          </a:xfrm>
        </p:spPr>
        <p:style>
          <a:lnRef idx="2">
            <a:schemeClr val="dk1"/>
          </a:lnRef>
          <a:fillRef idx="1">
            <a:schemeClr val="lt1"/>
          </a:fillRef>
          <a:effectRef idx="0">
            <a:schemeClr val="dk1"/>
          </a:effectRef>
          <a:fontRef idx="minor">
            <a:schemeClr val="dk1"/>
          </a:fontRef>
        </p:style>
        <p:txBody>
          <a:bodyPr>
            <a:normAutofit/>
          </a:bodyPr>
          <a:lstStyle/>
          <a:p>
            <a:pPr algn="ctr"/>
            <a:r>
              <a:rPr lang="en-GB" sz="1400" b="1" dirty="0"/>
              <a:t>National Initiatives:</a:t>
            </a:r>
          </a:p>
        </p:txBody>
      </p:sp>
      <p:sp>
        <p:nvSpPr>
          <p:cNvPr id="3" name="TextBox 2"/>
          <p:cNvSpPr txBox="1"/>
          <p:nvPr/>
        </p:nvSpPr>
        <p:spPr>
          <a:xfrm>
            <a:off x="287384" y="744582"/>
            <a:ext cx="530352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National initiatives give those working in the health, social care and child care sector and practitioners information about their roles, rights and responsibilities.</a:t>
            </a:r>
          </a:p>
        </p:txBody>
      </p:sp>
      <p:sp>
        <p:nvSpPr>
          <p:cNvPr id="4" name="TextBox 3"/>
          <p:cNvSpPr txBox="1"/>
          <p:nvPr/>
        </p:nvSpPr>
        <p:spPr>
          <a:xfrm>
            <a:off x="300447" y="1410789"/>
            <a:ext cx="5303519"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The Care Certificate 2014:</a:t>
            </a:r>
          </a:p>
          <a:p>
            <a:r>
              <a:rPr lang="en-GB" sz="1200" dirty="0"/>
              <a:t>The Care Certificate 2014 sets out the minimum standards that should be covered in induction training before members of the health care support and social care work force are allowed to work without direct supervision.</a:t>
            </a:r>
          </a:p>
          <a:p>
            <a:endParaRPr lang="en-GB" sz="1200" dirty="0"/>
          </a:p>
          <a:p>
            <a:r>
              <a:rPr lang="en-GB" sz="1200" dirty="0"/>
              <a:t>The Care Certificate is for unregulated job roles, rather than professions like social workers or nurses. It is required fro roles like health care assistants, occupational therapy and physiotherapy assistants and social care assistants in residential, domiciliary and day care settings.</a:t>
            </a:r>
          </a:p>
          <a:p>
            <a:endParaRPr lang="en-GB" sz="1200" dirty="0"/>
          </a:p>
          <a:p>
            <a:r>
              <a:rPr lang="en-GB" sz="1200" b="1" dirty="0"/>
              <a:t>Aim of the Care Certificate </a:t>
            </a:r>
            <a:r>
              <a:rPr lang="en-GB" sz="1200" dirty="0"/>
              <a:t>– all care workers have to have the same skills and knowledge to provide safe and high quality care and support. The skills are detailed in 15 standards and care workers are assessed against these:</a:t>
            </a:r>
          </a:p>
          <a:p>
            <a:pPr marL="228600" indent="-228600">
              <a:buFont typeface="+mj-lt"/>
              <a:buAutoNum type="arabicPeriod"/>
            </a:pPr>
            <a:r>
              <a:rPr lang="en-GB" sz="1200" dirty="0"/>
              <a:t>Understand your role</a:t>
            </a:r>
          </a:p>
          <a:p>
            <a:pPr marL="228600" indent="-228600">
              <a:buFont typeface="+mj-lt"/>
              <a:buAutoNum type="arabicPeriod"/>
            </a:pPr>
            <a:r>
              <a:rPr lang="en-GB" sz="1200" dirty="0"/>
              <a:t>Your personal development</a:t>
            </a:r>
          </a:p>
          <a:p>
            <a:pPr marL="228600" indent="-228600">
              <a:buFont typeface="+mj-lt"/>
              <a:buAutoNum type="arabicPeriod"/>
            </a:pPr>
            <a:r>
              <a:rPr lang="en-GB" sz="1200" dirty="0"/>
              <a:t>Duty of care</a:t>
            </a:r>
          </a:p>
          <a:p>
            <a:pPr marL="228600" indent="-228600">
              <a:buFont typeface="+mj-lt"/>
              <a:buAutoNum type="arabicPeriod"/>
            </a:pPr>
            <a:r>
              <a:rPr lang="en-GB" sz="1200" dirty="0"/>
              <a:t>Equality and diversity</a:t>
            </a:r>
          </a:p>
          <a:p>
            <a:pPr marL="228600" indent="-228600">
              <a:buFont typeface="+mj-lt"/>
              <a:buAutoNum type="arabicPeriod"/>
            </a:pPr>
            <a:r>
              <a:rPr lang="en-GB" sz="1200" dirty="0"/>
              <a:t>Work in a person-centred way</a:t>
            </a:r>
          </a:p>
          <a:p>
            <a:pPr marL="228600" indent="-228600">
              <a:buFont typeface="+mj-lt"/>
              <a:buAutoNum type="arabicPeriod"/>
            </a:pPr>
            <a:r>
              <a:rPr lang="en-GB" sz="1200" dirty="0"/>
              <a:t>Communication</a:t>
            </a:r>
          </a:p>
          <a:p>
            <a:pPr marL="228600" indent="-228600">
              <a:buFont typeface="+mj-lt"/>
              <a:buAutoNum type="arabicPeriod"/>
            </a:pPr>
            <a:r>
              <a:rPr lang="en-GB" sz="1200" dirty="0"/>
              <a:t>Privacy and dignity</a:t>
            </a:r>
          </a:p>
          <a:p>
            <a:pPr marL="228600" indent="-228600">
              <a:buFont typeface="+mj-lt"/>
              <a:buAutoNum type="arabicPeriod"/>
            </a:pPr>
            <a:r>
              <a:rPr lang="en-GB" sz="1200" dirty="0"/>
              <a:t>Fluids and nutrition</a:t>
            </a:r>
          </a:p>
          <a:p>
            <a:pPr marL="228600" indent="-228600">
              <a:buFont typeface="+mj-lt"/>
              <a:buAutoNum type="arabicPeriod"/>
            </a:pPr>
            <a:r>
              <a:rPr lang="en-GB" sz="1200" dirty="0"/>
              <a:t>Awareness of mental health, dementia and learning disability</a:t>
            </a:r>
          </a:p>
          <a:p>
            <a:pPr marL="228600" indent="-228600">
              <a:buFont typeface="+mj-lt"/>
              <a:buAutoNum type="arabicPeriod"/>
            </a:pPr>
            <a:r>
              <a:rPr lang="en-GB" sz="1200" dirty="0"/>
              <a:t>Safeguarding adults</a:t>
            </a:r>
          </a:p>
          <a:p>
            <a:pPr marL="228600" indent="-228600">
              <a:buFont typeface="+mj-lt"/>
              <a:buAutoNum type="arabicPeriod"/>
            </a:pPr>
            <a:r>
              <a:rPr lang="en-GB" sz="1200" dirty="0"/>
              <a:t>Safeguarding children</a:t>
            </a:r>
          </a:p>
          <a:p>
            <a:pPr marL="228600" indent="-228600">
              <a:buFont typeface="+mj-lt"/>
              <a:buAutoNum type="arabicPeriod"/>
            </a:pPr>
            <a:r>
              <a:rPr lang="en-GB" sz="1200" dirty="0"/>
              <a:t>Basic life support</a:t>
            </a:r>
          </a:p>
          <a:p>
            <a:pPr marL="228600" indent="-228600">
              <a:buFont typeface="+mj-lt"/>
              <a:buAutoNum type="arabicPeriod"/>
            </a:pPr>
            <a:r>
              <a:rPr lang="en-GB" sz="1200" dirty="0"/>
              <a:t>Health and safety</a:t>
            </a:r>
          </a:p>
          <a:p>
            <a:pPr marL="228600" indent="-228600">
              <a:buFont typeface="+mj-lt"/>
              <a:buAutoNum type="arabicPeriod"/>
            </a:pPr>
            <a:r>
              <a:rPr lang="en-GB" sz="1200" dirty="0"/>
              <a:t>Handling information</a:t>
            </a:r>
          </a:p>
          <a:p>
            <a:pPr marL="228600" indent="-228600">
              <a:buFont typeface="+mj-lt"/>
              <a:buAutoNum type="arabicPeriod"/>
            </a:pPr>
            <a:r>
              <a:rPr lang="en-GB" sz="1200" dirty="0"/>
              <a:t>Infection prevention and control</a:t>
            </a:r>
          </a:p>
        </p:txBody>
      </p:sp>
      <p:pic>
        <p:nvPicPr>
          <p:cNvPr id="1026" name="Picture 2" descr="Image result for the care certificate"/>
          <p:cNvPicPr>
            <a:picLocks noChangeAspect="1" noChangeArrowheads="1"/>
          </p:cNvPicPr>
          <p:nvPr/>
        </p:nvPicPr>
        <p:blipFill>
          <a:blip r:embed="rId2" cstate="print"/>
          <a:srcRect l="12700" r="7668"/>
          <a:stretch>
            <a:fillRect/>
          </a:stretch>
        </p:blipFill>
        <p:spPr bwMode="auto">
          <a:xfrm>
            <a:off x="4508908" y="5604918"/>
            <a:ext cx="1068931" cy="952636"/>
          </a:xfrm>
          <a:prstGeom prst="rect">
            <a:avLst/>
          </a:prstGeom>
          <a:noFill/>
        </p:spPr>
      </p:pic>
      <p:sp>
        <p:nvSpPr>
          <p:cNvPr id="6" name="TextBox 5"/>
          <p:cNvSpPr txBox="1"/>
          <p:nvPr/>
        </p:nvSpPr>
        <p:spPr>
          <a:xfrm>
            <a:off x="5799909" y="705394"/>
            <a:ext cx="612648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b="1" dirty="0">
                <a:solidFill>
                  <a:srgbClr val="7030A0"/>
                </a:solidFill>
              </a:rPr>
              <a:t>Duty of Care</a:t>
            </a:r>
            <a:r>
              <a:rPr lang="en-GB" sz="1200" dirty="0"/>
              <a:t>: The legal obligation that professionals have to safeguard from danger, harm and abuse the individuals they care for and support.</a:t>
            </a:r>
          </a:p>
          <a:p>
            <a:r>
              <a:rPr lang="en-GB" sz="1200" b="1" dirty="0">
                <a:solidFill>
                  <a:srgbClr val="7030A0"/>
                </a:solidFill>
              </a:rPr>
              <a:t>Safeguarding:</a:t>
            </a:r>
            <a:r>
              <a:rPr lang="en-GB" sz="1200" dirty="0"/>
              <a:t> Proactive measures to reduce the risks of danger, harm and abuse.</a:t>
            </a:r>
          </a:p>
        </p:txBody>
      </p:sp>
      <p:pic>
        <p:nvPicPr>
          <p:cNvPr id="7" name="Picture 6"/>
          <p:cNvPicPr>
            <a:picLocks noChangeAspect="1"/>
          </p:cNvPicPr>
          <p:nvPr/>
        </p:nvPicPr>
        <p:blipFill>
          <a:blip r:embed="rId3" cstate="print"/>
          <a:stretch>
            <a:fillRect/>
          </a:stretch>
        </p:blipFill>
        <p:spPr>
          <a:xfrm>
            <a:off x="11032969" y="946586"/>
            <a:ext cx="842355" cy="469433"/>
          </a:xfrm>
          <a:prstGeom prst="rect">
            <a:avLst/>
          </a:prstGeom>
        </p:spPr>
      </p:pic>
      <p:sp>
        <p:nvSpPr>
          <p:cNvPr id="8" name="TextBox 7"/>
          <p:cNvSpPr txBox="1"/>
          <p:nvPr/>
        </p:nvSpPr>
        <p:spPr>
          <a:xfrm>
            <a:off x="2873828" y="4049486"/>
            <a:ext cx="2560320" cy="938719"/>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The assessment of the required skills must take place in the care setting and the standards are required to be covered as part of the induction programme for anyone new to care.</a:t>
            </a:r>
          </a:p>
        </p:txBody>
      </p:sp>
      <p:sp>
        <p:nvSpPr>
          <p:cNvPr id="9" name="TextBox 8"/>
          <p:cNvSpPr txBox="1"/>
          <p:nvPr/>
        </p:nvSpPr>
        <p:spPr>
          <a:xfrm>
            <a:off x="5812972" y="1567542"/>
            <a:ext cx="6139542" cy="2123658"/>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200" b="1" dirty="0"/>
              <a:t>Responsibilities to the individuals you support:</a:t>
            </a:r>
          </a:p>
          <a:p>
            <a:r>
              <a:rPr lang="en-GB" sz="1200" dirty="0"/>
              <a:t>You have the responsibilities to the people that you provide care and support for including:</a:t>
            </a:r>
          </a:p>
          <a:p>
            <a:pPr>
              <a:buFont typeface="Arial" pitchFamily="34" charset="0"/>
              <a:buChar char="•"/>
            </a:pPr>
            <a:r>
              <a:rPr lang="en-GB" sz="1200" dirty="0"/>
              <a:t>Safeguarding their safety and welfare.</a:t>
            </a:r>
          </a:p>
          <a:p>
            <a:pPr>
              <a:buFont typeface="Arial" pitchFamily="34" charset="0"/>
              <a:buChar char="•"/>
            </a:pPr>
            <a:endParaRPr lang="en-GB" sz="1200" dirty="0"/>
          </a:p>
          <a:p>
            <a:pPr>
              <a:buFont typeface="Arial" pitchFamily="34" charset="0"/>
              <a:buChar char="•"/>
            </a:pPr>
            <a:r>
              <a:rPr lang="en-GB" sz="1200" dirty="0"/>
              <a:t>Involving the individual and their support network inn the planning, delivery and review of their care.</a:t>
            </a:r>
          </a:p>
          <a:p>
            <a:pPr>
              <a:buFont typeface="Arial" pitchFamily="34" charset="0"/>
              <a:buChar char="•"/>
            </a:pPr>
            <a:endParaRPr lang="en-GB" sz="1200" dirty="0"/>
          </a:p>
          <a:p>
            <a:pPr>
              <a:buFont typeface="Arial" pitchFamily="34" charset="0"/>
              <a:buChar char="•"/>
            </a:pPr>
            <a:r>
              <a:rPr lang="en-GB" sz="1200" dirty="0"/>
              <a:t>Ensuring that their dignity is promoted and their rights upheld.</a:t>
            </a:r>
          </a:p>
          <a:p>
            <a:pPr>
              <a:buFont typeface="Arial" pitchFamily="34" charset="0"/>
              <a:buChar char="•"/>
            </a:pPr>
            <a:endParaRPr lang="en-GB" sz="1200" dirty="0"/>
          </a:p>
          <a:p>
            <a:pPr>
              <a:buFont typeface="Arial" pitchFamily="34" charset="0"/>
              <a:buChar char="•"/>
            </a:pPr>
            <a:r>
              <a:rPr lang="en-GB" sz="1200" dirty="0"/>
              <a:t>Supporting the person to complain or raising concerns if care is inadequate or rights are not upheld.</a:t>
            </a:r>
          </a:p>
        </p:txBody>
      </p:sp>
      <p:sp>
        <p:nvSpPr>
          <p:cNvPr id="10" name="TextBox 9"/>
          <p:cNvSpPr txBox="1"/>
          <p:nvPr/>
        </p:nvSpPr>
        <p:spPr>
          <a:xfrm>
            <a:off x="5812971" y="3918857"/>
            <a:ext cx="6139543" cy="2677656"/>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a:t>Responsibilities at work:</a:t>
            </a:r>
          </a:p>
          <a:p>
            <a:endParaRPr lang="en-GB" sz="1200" b="1" dirty="0"/>
          </a:p>
          <a:p>
            <a:r>
              <a:rPr lang="en-GB" sz="1200" b="1" dirty="0"/>
              <a:t>Responsibilities:</a:t>
            </a:r>
          </a:p>
          <a:p>
            <a:pPr>
              <a:buFont typeface="Arial" pitchFamily="34" charset="0"/>
              <a:buChar char="•"/>
            </a:pPr>
            <a:r>
              <a:rPr lang="en-GB" sz="1200" dirty="0"/>
              <a:t>To work in agreed ways that are safe for them and those around them and to discuss safety concerns with their manager.</a:t>
            </a:r>
          </a:p>
          <a:p>
            <a:pPr>
              <a:buFont typeface="Arial" pitchFamily="34" charset="0"/>
              <a:buChar char="•"/>
            </a:pPr>
            <a:endParaRPr lang="en-GB" sz="1200" dirty="0"/>
          </a:p>
          <a:p>
            <a:pPr>
              <a:buFont typeface="Arial" pitchFamily="34" charset="0"/>
              <a:buChar char="•"/>
            </a:pPr>
            <a:r>
              <a:rPr lang="en-GB" sz="1200" dirty="0"/>
              <a:t>To treat other people’s private and sensitive information confidentiality.</a:t>
            </a:r>
          </a:p>
          <a:p>
            <a:pPr>
              <a:buFont typeface="Arial" pitchFamily="34" charset="0"/>
              <a:buChar char="•"/>
            </a:pPr>
            <a:endParaRPr lang="en-GB" sz="1200" dirty="0"/>
          </a:p>
          <a:p>
            <a:pPr>
              <a:buFont typeface="Arial" pitchFamily="34" charset="0"/>
              <a:buChar char="•"/>
            </a:pPr>
            <a:r>
              <a:rPr lang="en-GB" sz="1200" dirty="0"/>
              <a:t>To treat other equally regardless of protected characteristics.</a:t>
            </a:r>
          </a:p>
          <a:p>
            <a:endParaRPr lang="en-GB" sz="1200" b="1" dirty="0"/>
          </a:p>
          <a:p>
            <a:r>
              <a:rPr lang="en-GB" sz="1200" b="1" dirty="0"/>
              <a:t>Protected Characteristics:</a:t>
            </a:r>
          </a:p>
          <a:p>
            <a:endParaRPr lang="en-GB" sz="1200" dirty="0"/>
          </a:p>
          <a:p>
            <a:r>
              <a:rPr lang="en-GB" sz="1200" dirty="0"/>
              <a:t>The Equality Act 2010 identifies nine protected characteristics or groups that are protected under equalities law.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5252" y="221434"/>
            <a:ext cx="1669869" cy="301080"/>
          </a:xfrm>
        </p:spPr>
        <p:style>
          <a:lnRef idx="2">
            <a:schemeClr val="dk1"/>
          </a:lnRef>
          <a:fillRef idx="1">
            <a:schemeClr val="lt1"/>
          </a:fillRef>
          <a:effectRef idx="0">
            <a:schemeClr val="dk1"/>
          </a:effectRef>
          <a:fontRef idx="minor">
            <a:schemeClr val="dk1"/>
          </a:fontRef>
        </p:style>
        <p:txBody>
          <a:bodyPr>
            <a:normAutofit/>
          </a:bodyPr>
          <a:lstStyle/>
          <a:p>
            <a:r>
              <a:rPr lang="en-GB" sz="1400" b="1" dirty="0"/>
              <a:t>Quality Assurance:</a:t>
            </a:r>
          </a:p>
        </p:txBody>
      </p:sp>
      <p:sp>
        <p:nvSpPr>
          <p:cNvPr id="3" name="TextBox 2"/>
          <p:cNvSpPr txBox="1"/>
          <p:nvPr/>
        </p:nvSpPr>
        <p:spPr>
          <a:xfrm>
            <a:off x="274321" y="169817"/>
            <a:ext cx="78377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a:t>Ofsted</a:t>
            </a:r>
          </a:p>
        </p:txBody>
      </p:sp>
      <p:sp>
        <p:nvSpPr>
          <p:cNvPr id="4" name="TextBox 3"/>
          <p:cNvSpPr txBox="1"/>
          <p:nvPr/>
        </p:nvSpPr>
        <p:spPr>
          <a:xfrm>
            <a:off x="248963" y="654296"/>
            <a:ext cx="5995083" cy="22929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Ofsted carries out inspections that rate child care settings and schools from ‘outstanding’ to ‘inadequate’.</a:t>
            </a:r>
          </a:p>
          <a:p>
            <a:endParaRPr lang="en-GB" sz="1100" b="1" dirty="0"/>
          </a:p>
          <a:p>
            <a:r>
              <a:rPr lang="en-GB" sz="1100" b="1" dirty="0"/>
              <a:t>Aspects include:</a:t>
            </a:r>
          </a:p>
          <a:p>
            <a:pPr>
              <a:buFont typeface="Arial" pitchFamily="34" charset="0"/>
              <a:buChar char="•"/>
            </a:pPr>
            <a:r>
              <a:rPr lang="en-GB" sz="1100" dirty="0"/>
              <a:t>Effectiveness of leadership and management</a:t>
            </a:r>
          </a:p>
          <a:p>
            <a:pPr>
              <a:buFont typeface="Arial" pitchFamily="34" charset="0"/>
              <a:buChar char="•"/>
            </a:pPr>
            <a:r>
              <a:rPr lang="en-GB" sz="1100" dirty="0"/>
              <a:t>Quality of teaching, learning and assessment</a:t>
            </a:r>
          </a:p>
          <a:p>
            <a:pPr>
              <a:buFont typeface="Arial" pitchFamily="34" charset="0"/>
              <a:buChar char="•"/>
            </a:pPr>
            <a:r>
              <a:rPr lang="en-GB" sz="1100" dirty="0"/>
              <a:t>Personal development, behaviour and welfare</a:t>
            </a:r>
          </a:p>
          <a:p>
            <a:pPr>
              <a:buFont typeface="Arial" pitchFamily="34" charset="0"/>
              <a:buChar char="•"/>
            </a:pPr>
            <a:r>
              <a:rPr lang="en-GB" sz="1100" dirty="0"/>
              <a:t>Outcomes for children and learners</a:t>
            </a:r>
          </a:p>
          <a:p>
            <a:pPr>
              <a:buFont typeface="Arial" pitchFamily="34" charset="0"/>
              <a:buChar char="•"/>
            </a:pPr>
            <a:r>
              <a:rPr lang="en-GB" sz="1100" dirty="0"/>
              <a:t>Effectiveness of safeguarding</a:t>
            </a:r>
          </a:p>
          <a:p>
            <a:endParaRPr lang="en-GB" sz="1100" dirty="0"/>
          </a:p>
          <a:p>
            <a:r>
              <a:rPr lang="en-GB" sz="1100" dirty="0"/>
              <a:t>It then publishes inspection reports that identify good practice and indicate what needs to be improved and puts failing schools into special measures and re-inspects to monitor progress and improvements.</a:t>
            </a:r>
            <a:endParaRPr lang="en-GB" sz="1100" b="1" dirty="0"/>
          </a:p>
        </p:txBody>
      </p:sp>
      <p:sp>
        <p:nvSpPr>
          <p:cNvPr id="5" name="TextBox 4"/>
          <p:cNvSpPr txBox="1"/>
          <p:nvPr/>
        </p:nvSpPr>
        <p:spPr>
          <a:xfrm>
            <a:off x="6556016" y="4132088"/>
            <a:ext cx="470263"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CQC</a:t>
            </a:r>
          </a:p>
        </p:txBody>
      </p:sp>
      <p:sp>
        <p:nvSpPr>
          <p:cNvPr id="6" name="TextBox 5"/>
          <p:cNvSpPr txBox="1"/>
          <p:nvPr/>
        </p:nvSpPr>
        <p:spPr>
          <a:xfrm>
            <a:off x="6538729" y="4585293"/>
            <a:ext cx="5348471" cy="19543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The CQC (Care Quality Commission) is the regulator of health and social care for England.</a:t>
            </a:r>
          </a:p>
          <a:p>
            <a:endParaRPr lang="en-GB" sz="1100" dirty="0"/>
          </a:p>
          <a:p>
            <a:pPr>
              <a:buFont typeface="Arial" pitchFamily="34" charset="0"/>
              <a:buChar char="•"/>
            </a:pPr>
            <a:r>
              <a:rPr lang="en-GB" sz="1100" dirty="0"/>
              <a:t>It registers and licenses care services to ensure essential standards of quality and safety are met.</a:t>
            </a:r>
          </a:p>
          <a:p>
            <a:pPr>
              <a:buFont typeface="Arial" pitchFamily="34" charset="0"/>
              <a:buChar char="•"/>
            </a:pPr>
            <a:endParaRPr lang="en-GB" sz="1100" dirty="0"/>
          </a:p>
          <a:p>
            <a:pPr>
              <a:buFont typeface="Arial" pitchFamily="34" charset="0"/>
              <a:buChar char="•"/>
            </a:pPr>
            <a:r>
              <a:rPr lang="en-GB" sz="1100" dirty="0"/>
              <a:t>It carries out inspections of health and social care settings to monitor that the care provided continues to meet the standards required.</a:t>
            </a:r>
          </a:p>
          <a:p>
            <a:pPr>
              <a:buFont typeface="Arial" pitchFamily="34" charset="0"/>
              <a:buChar char="•"/>
            </a:pPr>
            <a:endParaRPr lang="en-GB" sz="1100" dirty="0"/>
          </a:p>
          <a:p>
            <a:pPr>
              <a:buFont typeface="Arial" pitchFamily="34" charset="0"/>
              <a:buChar char="•"/>
            </a:pPr>
            <a:r>
              <a:rPr lang="en-GB" sz="1100" dirty="0"/>
              <a:t>It publishes inspection reports that rate care settings from ‘outstanding’ to ‘inadequate’.</a:t>
            </a:r>
          </a:p>
          <a:p>
            <a:pPr>
              <a:buFont typeface="Arial" pitchFamily="34" charset="0"/>
              <a:buChar char="•"/>
            </a:pPr>
            <a:endParaRPr lang="en-GB" sz="1100" dirty="0"/>
          </a:p>
          <a:p>
            <a:pPr>
              <a:buFont typeface="Arial" pitchFamily="34" charset="0"/>
              <a:buChar char="•"/>
            </a:pPr>
            <a:r>
              <a:rPr lang="en-GB" sz="1100" dirty="0"/>
              <a:t>It can issue warning notices and fines if standards are not met.</a:t>
            </a:r>
          </a:p>
        </p:txBody>
      </p:sp>
      <p:sp>
        <p:nvSpPr>
          <p:cNvPr id="8" name="TextBox 7"/>
          <p:cNvSpPr txBox="1"/>
          <p:nvPr/>
        </p:nvSpPr>
        <p:spPr>
          <a:xfrm>
            <a:off x="6544491" y="587830"/>
            <a:ext cx="78377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a:t>EHRC</a:t>
            </a:r>
          </a:p>
        </p:txBody>
      </p:sp>
      <p:sp>
        <p:nvSpPr>
          <p:cNvPr id="9" name="TextBox 8"/>
          <p:cNvSpPr txBox="1"/>
          <p:nvPr/>
        </p:nvSpPr>
        <p:spPr>
          <a:xfrm>
            <a:off x="6544492" y="1031966"/>
            <a:ext cx="5264332" cy="28161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EHRC (Equality and Human Rights Commission) has a website that provides information, advice and guidance about discrimination.</a:t>
            </a:r>
          </a:p>
          <a:p>
            <a:pPr>
              <a:buFont typeface="Arial" pitchFamily="34" charset="0"/>
              <a:buChar char="•"/>
            </a:pPr>
            <a:r>
              <a:rPr lang="en-GB" sz="1100" dirty="0"/>
              <a:t>It provides definitions of different types of discrimination.</a:t>
            </a:r>
          </a:p>
          <a:p>
            <a:pPr>
              <a:buFont typeface="Arial" pitchFamily="34" charset="0"/>
              <a:buChar char="•"/>
            </a:pPr>
            <a:endParaRPr lang="en-GB" sz="1100" dirty="0"/>
          </a:p>
          <a:p>
            <a:pPr>
              <a:buFont typeface="Arial" pitchFamily="34" charset="0"/>
              <a:buChar char="•"/>
            </a:pPr>
            <a:r>
              <a:rPr lang="en-GB" sz="1100" dirty="0"/>
              <a:t>Gives advice on how you can decide if what happened was against an equality law.</a:t>
            </a:r>
          </a:p>
          <a:p>
            <a:pPr>
              <a:buFont typeface="Arial" pitchFamily="34" charset="0"/>
              <a:buChar char="•"/>
            </a:pPr>
            <a:endParaRPr lang="en-GB" sz="1100" dirty="0"/>
          </a:p>
          <a:p>
            <a:pPr>
              <a:buFont typeface="Arial" pitchFamily="34" charset="0"/>
              <a:buChar char="•"/>
            </a:pPr>
            <a:r>
              <a:rPr lang="en-GB" sz="1100" dirty="0"/>
              <a:t>It suggests ways to sort out the situation with the person or organisation.</a:t>
            </a:r>
          </a:p>
          <a:p>
            <a:pPr>
              <a:buFont typeface="Arial" pitchFamily="34" charset="0"/>
              <a:buChar char="•"/>
            </a:pPr>
            <a:endParaRPr lang="en-GB" sz="1100" dirty="0"/>
          </a:p>
          <a:p>
            <a:pPr>
              <a:buFont typeface="Arial" pitchFamily="34" charset="0"/>
              <a:buChar char="•"/>
            </a:pPr>
            <a:r>
              <a:rPr lang="en-GB" sz="1100" dirty="0"/>
              <a:t>Produces fact sheets about discrimination based on the nine protected characteristics.</a:t>
            </a:r>
          </a:p>
          <a:p>
            <a:pPr>
              <a:buFont typeface="Arial" pitchFamily="34" charset="0"/>
              <a:buChar char="•"/>
            </a:pPr>
            <a:endParaRPr lang="en-GB" sz="1100" dirty="0"/>
          </a:p>
          <a:p>
            <a:pPr>
              <a:buFont typeface="Arial" pitchFamily="34" charset="0"/>
              <a:buChar char="•"/>
            </a:pPr>
            <a:r>
              <a:rPr lang="en-GB" sz="1100" dirty="0"/>
              <a:t>Advises how to make a discrimination complaint.</a:t>
            </a:r>
          </a:p>
          <a:p>
            <a:pPr>
              <a:buFont typeface="Arial" pitchFamily="34" charset="0"/>
              <a:buChar char="•"/>
            </a:pPr>
            <a:endParaRPr lang="en-GB" sz="1100" dirty="0"/>
          </a:p>
          <a:p>
            <a:pPr>
              <a:buFont typeface="Arial" pitchFamily="34" charset="0"/>
              <a:buChar char="•"/>
            </a:pPr>
            <a:r>
              <a:rPr lang="en-GB" sz="1100" dirty="0"/>
              <a:t>Provides information about ho to take a case to court.</a:t>
            </a:r>
          </a:p>
          <a:p>
            <a:pPr>
              <a:buFont typeface="Arial" pitchFamily="34" charset="0"/>
              <a:buChar char="•"/>
            </a:pPr>
            <a:endParaRPr lang="en-GB" sz="1100" dirty="0"/>
          </a:p>
          <a:p>
            <a:pPr>
              <a:buFont typeface="Arial" pitchFamily="34" charset="0"/>
              <a:buChar char="•"/>
            </a:pPr>
            <a:r>
              <a:rPr lang="en-GB" sz="1100" dirty="0"/>
              <a:t>Provides contact details for a telephone equality-advisory and support service helpline.</a:t>
            </a:r>
          </a:p>
          <a:p>
            <a:pPr>
              <a:buFont typeface="Arial" pitchFamily="34" charset="0"/>
              <a:buChar char="•"/>
            </a:pPr>
            <a:endParaRPr lang="en-GB" sz="1200" dirty="0"/>
          </a:p>
        </p:txBody>
      </p:sp>
      <p:sp>
        <p:nvSpPr>
          <p:cNvPr id="10" name="TextBox 9"/>
          <p:cNvSpPr txBox="1"/>
          <p:nvPr/>
        </p:nvSpPr>
        <p:spPr>
          <a:xfrm>
            <a:off x="279315" y="3095128"/>
            <a:ext cx="79683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a:t>NICE</a:t>
            </a:r>
          </a:p>
        </p:txBody>
      </p:sp>
      <p:sp>
        <p:nvSpPr>
          <p:cNvPr id="11" name="TextBox 10"/>
          <p:cNvSpPr txBox="1"/>
          <p:nvPr/>
        </p:nvSpPr>
        <p:spPr>
          <a:xfrm>
            <a:off x="248194" y="3483173"/>
            <a:ext cx="5773401"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The main responsibilities of the National Institute for Health and Care Excellence (NICE) are:</a:t>
            </a:r>
          </a:p>
          <a:p>
            <a:pPr>
              <a:buFont typeface="Arial" pitchFamily="34" charset="0"/>
              <a:buChar char="•"/>
            </a:pPr>
            <a:r>
              <a:rPr lang="en-GB" sz="1100" dirty="0"/>
              <a:t>Asses new drugs and treatments as the become available.</a:t>
            </a:r>
          </a:p>
          <a:p>
            <a:pPr>
              <a:buFont typeface="Arial" pitchFamily="34" charset="0"/>
              <a:buChar char="•"/>
            </a:pPr>
            <a:endParaRPr lang="en-GB" sz="1100" dirty="0"/>
          </a:p>
          <a:p>
            <a:pPr>
              <a:buFont typeface="Arial" pitchFamily="34" charset="0"/>
              <a:buChar char="•"/>
            </a:pPr>
            <a:r>
              <a:rPr lang="en-GB" sz="1100" dirty="0"/>
              <a:t>Provide evidence based guidelines on how particular conditions should be treated.</a:t>
            </a:r>
          </a:p>
          <a:p>
            <a:pPr>
              <a:buFont typeface="Arial" pitchFamily="34" charset="0"/>
              <a:buChar char="•"/>
            </a:pPr>
            <a:endParaRPr lang="en-GB" sz="1100" dirty="0"/>
          </a:p>
          <a:p>
            <a:pPr>
              <a:buFont typeface="Arial" pitchFamily="34" charset="0"/>
              <a:buChar char="•"/>
            </a:pPr>
            <a:r>
              <a:rPr lang="en-GB" sz="1100" dirty="0"/>
              <a:t>Provide information services for those managing and providing health and social care.</a:t>
            </a:r>
          </a:p>
          <a:p>
            <a:pPr>
              <a:buFont typeface="Arial" pitchFamily="34" charset="0"/>
              <a:buChar char="•"/>
            </a:pPr>
            <a:endParaRPr lang="en-GB" sz="1100" dirty="0"/>
          </a:p>
          <a:p>
            <a:pPr>
              <a:buFont typeface="Arial" pitchFamily="34" charset="0"/>
              <a:buChar char="•"/>
            </a:pPr>
            <a:r>
              <a:rPr lang="en-GB" sz="1100" dirty="0"/>
              <a:t>Improve outcomes for people using the NHS and other public health and social care services.</a:t>
            </a:r>
          </a:p>
          <a:p>
            <a:endParaRPr lang="en-GB" sz="1100" b="1" dirty="0"/>
          </a:p>
          <a:p>
            <a:r>
              <a:rPr lang="en-GB" sz="1100" b="1" dirty="0"/>
              <a:t>Nice considers if a new drug or treatment:</a:t>
            </a:r>
          </a:p>
          <a:p>
            <a:pPr>
              <a:buFont typeface="Arial" pitchFamily="34" charset="0"/>
              <a:buChar char="•"/>
            </a:pPr>
            <a:endParaRPr lang="en-GB" sz="1100" dirty="0"/>
          </a:p>
          <a:p>
            <a:pPr>
              <a:buFont typeface="Arial" pitchFamily="34" charset="0"/>
              <a:buChar char="•"/>
            </a:pPr>
            <a:r>
              <a:rPr lang="en-GB" sz="1100" dirty="0"/>
              <a:t>Benefits patients</a:t>
            </a:r>
          </a:p>
          <a:p>
            <a:pPr>
              <a:buFont typeface="Arial" pitchFamily="34" charset="0"/>
              <a:buChar char="•"/>
            </a:pPr>
            <a:endParaRPr lang="en-GB" sz="1100" dirty="0"/>
          </a:p>
          <a:p>
            <a:pPr>
              <a:buFont typeface="Arial" pitchFamily="34" charset="0"/>
              <a:buChar char="•"/>
            </a:pPr>
            <a:r>
              <a:rPr lang="en-GB" sz="1100" dirty="0"/>
              <a:t>Will help the NHS meet it’s targets – i.e.. Improve cancer survival rates.</a:t>
            </a:r>
          </a:p>
          <a:p>
            <a:pPr>
              <a:buFont typeface="Arial" pitchFamily="34" charset="0"/>
              <a:buChar char="•"/>
            </a:pPr>
            <a:endParaRPr lang="en-GB" sz="1100" dirty="0"/>
          </a:p>
          <a:p>
            <a:pPr>
              <a:buFont typeface="Arial" pitchFamily="34" charset="0"/>
              <a:buChar char="•"/>
            </a:pPr>
            <a:r>
              <a:rPr lang="en-GB" sz="1100" dirty="0"/>
              <a:t>Is good value for money and cost-effective.</a:t>
            </a:r>
          </a:p>
          <a:p>
            <a:pPr>
              <a:buFont typeface="Arial" pitchFamily="34" charset="0"/>
              <a:buChar char="•"/>
            </a:pPr>
            <a:endParaRPr lang="en-GB" sz="1100" dirty="0"/>
          </a:p>
          <a:p>
            <a:pPr>
              <a:buFont typeface="Arial" pitchFamily="34" charset="0"/>
              <a:buChar char="•"/>
            </a:pPr>
            <a:r>
              <a:rPr lang="en-GB" sz="1100" dirty="0"/>
              <a:t>Should be available on the NHS.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30" y="190559"/>
            <a:ext cx="3017521" cy="333143"/>
          </a:xfrm>
        </p:spPr>
        <p:style>
          <a:lnRef idx="2">
            <a:schemeClr val="dk1"/>
          </a:lnRef>
          <a:fillRef idx="1">
            <a:schemeClr val="lt1"/>
          </a:fillRef>
          <a:effectRef idx="0">
            <a:schemeClr val="dk1"/>
          </a:effectRef>
          <a:fontRef idx="minor">
            <a:schemeClr val="dk1"/>
          </a:fontRef>
        </p:style>
        <p:txBody>
          <a:bodyPr>
            <a:normAutofit/>
          </a:bodyPr>
          <a:lstStyle/>
          <a:p>
            <a:r>
              <a:rPr lang="en-US" sz="1200" b="1" dirty="0"/>
              <a:t>Impact of legislation and national initiatives:</a:t>
            </a:r>
            <a:endParaRPr lang="en-GB" sz="1200" b="1" dirty="0"/>
          </a:p>
        </p:txBody>
      </p:sp>
      <p:graphicFrame>
        <p:nvGraphicFramePr>
          <p:cNvPr id="3" name="Diagram 2"/>
          <p:cNvGraphicFramePr/>
          <p:nvPr>
            <p:extLst>
              <p:ext uri="{D42A27DB-BD31-4B8C-83A1-F6EECF244321}">
                <p14:modId xmlns:p14="http://schemas.microsoft.com/office/powerpoint/2010/main" val="2417666954"/>
              </p:ext>
            </p:extLst>
          </p:nvPr>
        </p:nvGraphicFramePr>
        <p:xfrm>
          <a:off x="78969" y="931226"/>
          <a:ext cx="4085707" cy="3748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1454726" y="2568633"/>
            <a:ext cx="1438102" cy="84789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a:t>Impact of legislation &amp; national initiatives</a:t>
            </a:r>
            <a:endParaRPr lang="en-GB" sz="900" dirty="0"/>
          </a:p>
        </p:txBody>
      </p:sp>
      <p:sp>
        <p:nvSpPr>
          <p:cNvPr id="5" name="TextBox 4"/>
          <p:cNvSpPr txBox="1"/>
          <p:nvPr/>
        </p:nvSpPr>
        <p:spPr>
          <a:xfrm>
            <a:off x="-423951" y="573714"/>
            <a:ext cx="4031674" cy="276999"/>
          </a:xfrm>
          <a:prstGeom prst="rect">
            <a:avLst/>
          </a:prstGeom>
          <a:noFill/>
        </p:spPr>
        <p:txBody>
          <a:bodyPr wrap="square" rtlCol="0">
            <a:spAutoFit/>
          </a:bodyPr>
          <a:lstStyle/>
          <a:p>
            <a:pPr algn="ctr"/>
            <a:r>
              <a:rPr lang="en-US" sz="1200" b="1" dirty="0"/>
              <a:t>Benefits of legislation &amp; national initiatives</a:t>
            </a:r>
            <a:endParaRPr lang="en-GB" sz="1200" b="1" dirty="0"/>
          </a:p>
        </p:txBody>
      </p:sp>
      <p:sp>
        <p:nvSpPr>
          <p:cNvPr id="6" name="TextBox 5"/>
          <p:cNvSpPr txBox="1"/>
          <p:nvPr/>
        </p:nvSpPr>
        <p:spPr>
          <a:xfrm>
            <a:off x="187034" y="4804958"/>
            <a:ext cx="5274428"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Staff selection and interview procedures must comply with the Equality Act:</a:t>
            </a:r>
          </a:p>
          <a:p>
            <a:r>
              <a:rPr lang="en-US" sz="1200" dirty="0"/>
              <a:t>The provisions in the Equality Act impact on the way staff are selected and interviewed.</a:t>
            </a:r>
          </a:p>
          <a:p>
            <a:pPr marL="171450" indent="-171450">
              <a:buFont typeface="Arial" panose="020B0604020202020204" pitchFamily="34" charset="0"/>
              <a:buChar char="•"/>
            </a:pPr>
            <a:r>
              <a:rPr lang="en-US" sz="1200" dirty="0"/>
              <a:t>Advertisements and interviews must not discriminate against any of the nine protected characteristics.</a:t>
            </a:r>
          </a:p>
          <a:p>
            <a:pPr marL="171450" indent="-171450">
              <a:buFont typeface="Arial" panose="020B0604020202020204" pitchFamily="34" charset="0"/>
              <a:buChar char="•"/>
            </a:pPr>
            <a:r>
              <a:rPr lang="en-US" sz="1200" dirty="0"/>
              <a:t>Questions asked at interview must be non-discriminatory.</a:t>
            </a:r>
          </a:p>
          <a:p>
            <a:pPr marL="171450" indent="-171450">
              <a:buFont typeface="Arial" panose="020B0604020202020204" pitchFamily="34" charset="0"/>
              <a:buChar char="•"/>
            </a:pPr>
            <a:r>
              <a:rPr lang="en-US" sz="1200" dirty="0"/>
              <a:t>Interviewers should be trained in equality and diversity so that they are aware of bias and discriminatory practice.</a:t>
            </a:r>
          </a:p>
          <a:p>
            <a:pPr marL="171450" indent="-171450">
              <a:buFont typeface="Arial" panose="020B0604020202020204" pitchFamily="34" charset="0"/>
              <a:buChar char="•"/>
            </a:pPr>
            <a:r>
              <a:rPr lang="en-US" sz="1200" dirty="0"/>
              <a:t>A mixed interview panel (age, experience, men, women, different ethnicities) can help avoid bias.</a:t>
            </a:r>
            <a:endParaRPr lang="en-GB" sz="1200" dirty="0"/>
          </a:p>
        </p:txBody>
      </p:sp>
      <p:sp>
        <p:nvSpPr>
          <p:cNvPr id="7" name="TextBox 6"/>
          <p:cNvSpPr txBox="1"/>
          <p:nvPr/>
        </p:nvSpPr>
        <p:spPr>
          <a:xfrm>
            <a:off x="5602778" y="399011"/>
            <a:ext cx="6284422" cy="32316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Organisational Policies:</a:t>
            </a:r>
          </a:p>
          <a:p>
            <a:r>
              <a:rPr lang="en-GB" sz="1200" dirty="0"/>
              <a:t>Care environments have to produce policies to guide staff and ensure that service users are aware of the care and standards they are entitled to. Policies that should be in place are: bullying, confidentiality, equal opportunities, data handling, hydration, feeding, manual handling and safeguarding etc.</a:t>
            </a:r>
          </a:p>
          <a:p>
            <a:endParaRPr lang="en-GB" sz="1200" b="1" dirty="0"/>
          </a:p>
          <a:p>
            <a:r>
              <a:rPr lang="en-GB" sz="1200" b="1" dirty="0"/>
              <a:t>Policies promote good practice by:</a:t>
            </a:r>
          </a:p>
          <a:p>
            <a:pPr marL="285750" indent="-285750">
              <a:buFont typeface="Arial" panose="020B0604020202020204" pitchFamily="34" charset="0"/>
              <a:buChar char="•"/>
            </a:pPr>
            <a:r>
              <a:rPr lang="en-GB" sz="1200" dirty="0"/>
              <a:t>Providing guidance about aspects of care and standards – so staff know how to handle situations.</a:t>
            </a:r>
          </a:p>
          <a:p>
            <a:pPr marL="285750" indent="-285750">
              <a:buFont typeface="Arial" panose="020B0604020202020204" pitchFamily="34" charset="0"/>
              <a:buChar char="•"/>
            </a:pPr>
            <a:r>
              <a:rPr lang="en-GB" sz="1200" dirty="0"/>
              <a:t>Ensuring that everyone is working to the same standards – providing consistency of care.</a:t>
            </a:r>
          </a:p>
          <a:p>
            <a:pPr marL="285750" indent="-285750">
              <a:buFont typeface="Arial" panose="020B0604020202020204" pitchFamily="34" charset="0"/>
              <a:buChar char="•"/>
            </a:pPr>
            <a:r>
              <a:rPr lang="en-GB" sz="1200" dirty="0"/>
              <a:t>Ensuring staff know their responsibilities and what is expected of them. </a:t>
            </a:r>
          </a:p>
          <a:p>
            <a:pPr marL="285750" indent="-285750">
              <a:buFont typeface="Arial" panose="020B0604020202020204" pitchFamily="34" charset="0"/>
              <a:buChar char="•"/>
            </a:pPr>
            <a:r>
              <a:rPr lang="en-GB" sz="1200" dirty="0"/>
              <a:t>Professional conduct is made clear. </a:t>
            </a:r>
          </a:p>
          <a:p>
            <a:pPr marL="285750" indent="-285750">
              <a:buFont typeface="Arial" panose="020B0604020202020204" pitchFamily="34" charset="0"/>
              <a:buChar char="•"/>
            </a:pPr>
            <a:r>
              <a:rPr lang="en-GB" sz="1200" dirty="0"/>
              <a:t>Makes sure legal requirements are met.</a:t>
            </a:r>
          </a:p>
          <a:p>
            <a:pPr marL="285750" indent="-285750">
              <a:buFont typeface="Arial" panose="020B0604020202020204" pitchFamily="34" charset="0"/>
              <a:buChar char="•"/>
            </a:pPr>
            <a:r>
              <a:rPr lang="en-GB" sz="1200" dirty="0"/>
              <a:t>Providing a system of redress.</a:t>
            </a:r>
          </a:p>
          <a:p>
            <a:pPr marL="285750" indent="-285750">
              <a:buFont typeface="Arial" panose="020B0604020202020204" pitchFamily="34" charset="0"/>
              <a:buChar char="•"/>
            </a:pPr>
            <a:r>
              <a:rPr lang="en-GB" sz="1200" dirty="0"/>
              <a:t>Individuals are given rights.</a:t>
            </a:r>
          </a:p>
          <a:p>
            <a:pPr marL="285750" indent="-285750">
              <a:buFont typeface="Arial" panose="020B0604020202020204" pitchFamily="34" charset="0"/>
              <a:buChar char="•"/>
            </a:pPr>
            <a:r>
              <a:rPr lang="en-GB" sz="1200" dirty="0"/>
              <a:t>Helping service users to feel safe and secure.</a:t>
            </a:r>
          </a:p>
          <a:p>
            <a:pPr marL="285750" indent="-285750">
              <a:buFont typeface="Arial" panose="020B0604020202020204" pitchFamily="34" charset="0"/>
              <a:buChar char="•"/>
            </a:pPr>
            <a:r>
              <a:rPr lang="en-GB" sz="1200" dirty="0"/>
              <a:t>Helping develop trust between service users and service providers.</a:t>
            </a:r>
          </a:p>
        </p:txBody>
      </p:sp>
      <p:sp>
        <p:nvSpPr>
          <p:cNvPr id="8" name="TextBox 7"/>
          <p:cNvSpPr txBox="1"/>
          <p:nvPr/>
        </p:nvSpPr>
        <p:spPr>
          <a:xfrm>
            <a:off x="5602778" y="3956858"/>
            <a:ext cx="6284422"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b="1" dirty="0">
                <a:solidFill>
                  <a:srgbClr val="7030A0"/>
                </a:solidFill>
              </a:rPr>
              <a:t>System of redress</a:t>
            </a:r>
            <a:r>
              <a:rPr lang="en-GB" sz="1200" dirty="0"/>
              <a:t>: A way of obtaining justice after receiving inadequate are. This could be in the form of compensation awarded by courts or having rights restored in some way.</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8857" y="4054956"/>
            <a:ext cx="8413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02778" y="4705005"/>
            <a:ext cx="6284422" cy="1569660"/>
          </a:xfrm>
          <a:prstGeom prst="rect">
            <a:avLst/>
          </a:prstGeom>
          <a:noFill/>
          <a:ln>
            <a:solidFill>
              <a:srgbClr val="FF0000"/>
            </a:solidFill>
          </a:ln>
        </p:spPr>
        <p:txBody>
          <a:bodyPr wrap="square" rtlCol="0">
            <a:spAutoFit/>
          </a:bodyPr>
          <a:lstStyle/>
          <a:p>
            <a:r>
              <a:rPr lang="en-GB" sz="1200" b="1" dirty="0"/>
              <a:t>Exam Tips:</a:t>
            </a:r>
          </a:p>
          <a:p>
            <a:pPr marL="171450" indent="-171450">
              <a:buFont typeface="Wingdings" panose="05000000000000000000" pitchFamily="2" charset="2"/>
              <a:buChar char="ü"/>
            </a:pPr>
            <a:r>
              <a:rPr lang="en-GB" sz="1200" dirty="0"/>
              <a:t>Make sure you can give examples of benefits of completing the Care Certificate qualification.</a:t>
            </a:r>
          </a:p>
          <a:p>
            <a:pPr marL="171450" indent="-171450">
              <a:buFont typeface="Wingdings" panose="05000000000000000000" pitchFamily="2" charset="2"/>
              <a:buChar char="ü"/>
            </a:pPr>
            <a:r>
              <a:rPr lang="en-GB" sz="1200" dirty="0"/>
              <a:t>Be able to give examples of benefits for care providers having staff qualified with the Care Certificate.</a:t>
            </a:r>
          </a:p>
          <a:p>
            <a:pPr marL="171450" indent="-171450">
              <a:buFont typeface="Wingdings" panose="05000000000000000000" pitchFamily="2" charset="2"/>
              <a:buChar char="ü"/>
            </a:pPr>
            <a:r>
              <a:rPr lang="en-GB" sz="1200" dirty="0"/>
              <a:t>Learn the different roles of the CQC, Ofsted and NICE – this will enable you to give detailed answers with examples of what they do for the extended writing questions.</a:t>
            </a:r>
          </a:p>
          <a:p>
            <a:pPr marL="171450" indent="-171450">
              <a:buFont typeface="Wingdings" panose="05000000000000000000" pitchFamily="2" charset="2"/>
              <a:buChar char="ü"/>
            </a:pPr>
            <a:r>
              <a:rPr lang="en-GB" sz="1200" dirty="0"/>
              <a:t>Always rea the question carefully. For example when answering a question about the impact of policies for staff or service users? Make sure your answer relates to the right group of people!</a:t>
            </a:r>
          </a:p>
        </p:txBody>
      </p:sp>
    </p:spTree>
    <p:extLst>
      <p:ext uri="{BB962C8B-B14F-4D97-AF65-F5344CB8AC3E}">
        <p14:creationId xmlns:p14="http://schemas.microsoft.com/office/powerpoint/2010/main" val="1004290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Equality &amp; Diversity </a:t>
            </a:r>
            <a:br>
              <a:rPr lang="en-GB" b="1" dirty="0"/>
            </a:br>
            <a:r>
              <a:rPr lang="en-GB" b="1" dirty="0"/>
              <a:t>Knowledge Organiser</a:t>
            </a:r>
          </a:p>
        </p:txBody>
      </p:sp>
      <p:sp>
        <p:nvSpPr>
          <p:cNvPr id="3" name="Subtitle 2"/>
          <p:cNvSpPr>
            <a:spLocks noGrp="1"/>
          </p:cNvSpPr>
          <p:nvPr>
            <p:ph type="subTitle" idx="1"/>
          </p:nvPr>
        </p:nvSpPr>
        <p:spPr>
          <a:xfrm>
            <a:off x="561703" y="3602038"/>
            <a:ext cx="10502537" cy="1655762"/>
          </a:xfrm>
        </p:spPr>
        <p:txBody>
          <a:bodyPr>
            <a:noAutofit/>
          </a:bodyPr>
          <a:lstStyle/>
          <a:p>
            <a:pPr algn="l"/>
            <a:r>
              <a:rPr lang="en-GB" sz="4000" b="1" dirty="0"/>
              <a:t>LO4: </a:t>
            </a:r>
            <a:r>
              <a:rPr lang="en-GB" sz="4000" dirty="0"/>
              <a:t>How equality, diversity and rights in health, social care and child care environments are promoted.</a:t>
            </a:r>
          </a:p>
        </p:txBody>
      </p:sp>
    </p:spTree>
    <p:extLst>
      <p:ext uri="{BB962C8B-B14F-4D97-AF65-F5344CB8AC3E}">
        <p14:creationId xmlns:p14="http://schemas.microsoft.com/office/powerpoint/2010/main" val="214774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59082" y="357447"/>
            <a:ext cx="640911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What is the meaning of equality, diversity and rights?</a:t>
            </a:r>
            <a:endParaRPr lang="en-GB" dirty="0"/>
          </a:p>
        </p:txBody>
      </p:sp>
      <p:sp>
        <p:nvSpPr>
          <p:cNvPr id="6" name="TextBox 5"/>
          <p:cNvSpPr txBox="1"/>
          <p:nvPr/>
        </p:nvSpPr>
        <p:spPr>
          <a:xfrm>
            <a:off x="285448" y="840517"/>
            <a:ext cx="3712973"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a:t>Equality:</a:t>
            </a:r>
          </a:p>
          <a:p>
            <a:r>
              <a:rPr lang="en-US" sz="1100" dirty="0"/>
              <a:t>To ensure that a person is treated fairly, had the same opportunities regardless of differences and treated according to their individual needs. </a:t>
            </a:r>
          </a:p>
          <a:p>
            <a:endParaRPr lang="en-US" sz="1100" dirty="0"/>
          </a:p>
          <a:p>
            <a:r>
              <a:rPr lang="en-US" sz="1100" dirty="0"/>
              <a:t>Promoting equality means that individuals are not discriminated against due to their differences like; gender, race, age or disability.</a:t>
            </a:r>
            <a:endParaRPr lang="en-GB" sz="1100" dirty="0"/>
          </a:p>
        </p:txBody>
      </p:sp>
      <p:sp>
        <p:nvSpPr>
          <p:cNvPr id="7" name="TextBox 6"/>
          <p:cNvSpPr txBox="1"/>
          <p:nvPr/>
        </p:nvSpPr>
        <p:spPr>
          <a:xfrm>
            <a:off x="257840" y="2554549"/>
            <a:ext cx="3507826" cy="38164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a:t>Diversity:</a:t>
            </a:r>
          </a:p>
          <a:p>
            <a:r>
              <a:rPr lang="en-US" sz="1100" dirty="0"/>
              <a:t>This encompasses recognizing and respecting individual differences.</a:t>
            </a:r>
          </a:p>
          <a:p>
            <a:r>
              <a:rPr lang="en-US" sz="1100" b="1" dirty="0"/>
              <a:t>Examples of differences include:</a:t>
            </a:r>
          </a:p>
          <a:p>
            <a:pPr marL="171450" indent="-171450">
              <a:buFont typeface="Arial" panose="020B0604020202020204" pitchFamily="34" charset="0"/>
              <a:buChar char="•"/>
            </a:pPr>
            <a:r>
              <a:rPr lang="en-US" sz="1100" dirty="0"/>
              <a:t>Faith</a:t>
            </a:r>
          </a:p>
          <a:p>
            <a:pPr marL="171450" indent="-171450">
              <a:buFont typeface="Arial" panose="020B0604020202020204" pitchFamily="34" charset="0"/>
              <a:buChar char="•"/>
            </a:pPr>
            <a:r>
              <a:rPr lang="en-US" sz="1100" dirty="0"/>
              <a:t>Beliefs</a:t>
            </a:r>
          </a:p>
          <a:p>
            <a:pPr marL="171450" indent="-171450">
              <a:buFont typeface="Arial" panose="020B0604020202020204" pitchFamily="34" charset="0"/>
              <a:buChar char="•"/>
            </a:pPr>
            <a:r>
              <a:rPr lang="en-US" sz="1100" dirty="0"/>
              <a:t>Race</a:t>
            </a:r>
          </a:p>
          <a:p>
            <a:pPr marL="171450" indent="-171450">
              <a:buFont typeface="Arial" panose="020B0604020202020204" pitchFamily="34" charset="0"/>
              <a:buChar char="•"/>
            </a:pPr>
            <a:r>
              <a:rPr lang="en-US" sz="1100" dirty="0"/>
              <a:t>Customs </a:t>
            </a:r>
          </a:p>
          <a:p>
            <a:pPr marL="171450" indent="-171450">
              <a:buFont typeface="Arial" panose="020B0604020202020204" pitchFamily="34" charset="0"/>
              <a:buChar char="•"/>
            </a:pPr>
            <a:r>
              <a:rPr lang="en-US" sz="1100" dirty="0"/>
              <a:t>Sexuality</a:t>
            </a:r>
          </a:p>
          <a:p>
            <a:pPr marL="171450" indent="-171450">
              <a:buFont typeface="Wingdings" panose="05000000000000000000" pitchFamily="2" charset="2"/>
              <a:buChar char="ü"/>
            </a:pPr>
            <a:endParaRPr lang="en-US" sz="1100" dirty="0"/>
          </a:p>
          <a:p>
            <a:r>
              <a:rPr lang="en-US" sz="1100" dirty="0"/>
              <a:t>Valuing diversity involves accepting and respecting differences by seeing everyone as unique individuals.</a:t>
            </a:r>
          </a:p>
          <a:p>
            <a:endParaRPr lang="en-US" sz="1100" dirty="0"/>
          </a:p>
          <a:p>
            <a:r>
              <a:rPr lang="en-US" sz="1100" dirty="0"/>
              <a:t>For individuals using care services, the benefits of staff understanding diversity in care settings include:</a:t>
            </a:r>
          </a:p>
          <a:p>
            <a:pPr marL="171450" indent="-171450">
              <a:buFont typeface="Wingdings" panose="05000000000000000000" pitchFamily="2" charset="2"/>
              <a:buChar char="ü"/>
            </a:pPr>
            <a:r>
              <a:rPr lang="en-US" sz="1100" dirty="0"/>
              <a:t>Empowerment</a:t>
            </a:r>
          </a:p>
          <a:p>
            <a:pPr marL="171450" indent="-171450">
              <a:buFont typeface="Wingdings" panose="05000000000000000000" pitchFamily="2" charset="2"/>
              <a:buChar char="ü"/>
            </a:pPr>
            <a:r>
              <a:rPr lang="en-US" sz="1100" dirty="0"/>
              <a:t>Independence</a:t>
            </a:r>
          </a:p>
          <a:p>
            <a:pPr marL="171450" indent="-171450">
              <a:buFont typeface="Wingdings" panose="05000000000000000000" pitchFamily="2" charset="2"/>
              <a:buChar char="ü"/>
            </a:pPr>
            <a:r>
              <a:rPr lang="en-US" sz="1100" dirty="0"/>
              <a:t>Inclusion</a:t>
            </a:r>
          </a:p>
          <a:p>
            <a:pPr marL="171450" indent="-171450">
              <a:buFont typeface="Wingdings" panose="05000000000000000000" pitchFamily="2" charset="2"/>
              <a:buChar char="ü"/>
            </a:pPr>
            <a:r>
              <a:rPr lang="en-US" sz="1100" dirty="0"/>
              <a:t>Respect</a:t>
            </a:r>
          </a:p>
          <a:p>
            <a:pPr marL="171450" indent="-171450">
              <a:buFont typeface="Wingdings" panose="05000000000000000000" pitchFamily="2" charset="2"/>
              <a:buChar char="ü"/>
            </a:pPr>
            <a:r>
              <a:rPr lang="en-US" sz="1100" dirty="0"/>
              <a:t>Dignity</a:t>
            </a:r>
          </a:p>
          <a:p>
            <a:pPr marL="171450" indent="-171450">
              <a:buFont typeface="Wingdings" panose="05000000000000000000" pitchFamily="2" charset="2"/>
              <a:buChar char="ü"/>
            </a:pPr>
            <a:r>
              <a:rPr lang="en-US" sz="1100" dirty="0"/>
              <a:t>Equal opportunity</a:t>
            </a:r>
          </a:p>
          <a:p>
            <a:pPr marL="171450" indent="-171450">
              <a:buFont typeface="Wingdings" panose="05000000000000000000" pitchFamily="2" charset="2"/>
              <a:buChar char="ü"/>
            </a:pPr>
            <a:r>
              <a:rPr lang="en-US" sz="1100" dirty="0"/>
              <a:t>Access and participation</a:t>
            </a:r>
          </a:p>
        </p:txBody>
      </p:sp>
      <p:sp>
        <p:nvSpPr>
          <p:cNvPr id="10" name="TextBox 9"/>
          <p:cNvSpPr txBox="1"/>
          <p:nvPr/>
        </p:nvSpPr>
        <p:spPr>
          <a:xfrm>
            <a:off x="4150642" y="840517"/>
            <a:ext cx="7852936"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solidFill>
                  <a:srgbClr val="7030A0"/>
                </a:solidFill>
              </a:rPr>
              <a:t>Empowerment</a:t>
            </a:r>
            <a:r>
              <a:rPr lang="en-US" sz="1200" dirty="0"/>
              <a:t>: Care workers enabling and supporting individuals to be in control of their lives.</a:t>
            </a:r>
          </a:p>
          <a:p>
            <a:r>
              <a:rPr lang="en-US" sz="1200" b="1" dirty="0">
                <a:solidFill>
                  <a:srgbClr val="7030A0"/>
                </a:solidFill>
              </a:rPr>
              <a:t>Independence</a:t>
            </a:r>
            <a:r>
              <a:rPr lang="en-US" sz="1200" dirty="0"/>
              <a:t>: Not relying on others, having the freedom to make your own decisions.</a:t>
            </a:r>
          </a:p>
          <a:p>
            <a:r>
              <a:rPr lang="en-US" sz="1200" b="1" dirty="0">
                <a:solidFill>
                  <a:srgbClr val="7030A0"/>
                </a:solidFill>
              </a:rPr>
              <a:t>Inclusion</a:t>
            </a:r>
            <a:r>
              <a:rPr lang="en-US" sz="1200" dirty="0"/>
              <a:t>: Ways of working that provide individuals with equal opportunities so that they are involved and feel they belong.</a:t>
            </a:r>
          </a:p>
          <a:p>
            <a:r>
              <a:rPr lang="en-US" sz="1200" b="1" dirty="0">
                <a:solidFill>
                  <a:srgbClr val="7030A0"/>
                </a:solidFill>
              </a:rPr>
              <a:t>Respect</a:t>
            </a:r>
            <a:r>
              <a:rPr lang="en-US" sz="1200" dirty="0"/>
              <a:t>: Having regard for the feelings, wishes or rights of others.</a:t>
            </a:r>
          </a:p>
          <a:p>
            <a:r>
              <a:rPr lang="en-US" sz="1200" b="1" dirty="0">
                <a:solidFill>
                  <a:srgbClr val="7030A0"/>
                </a:solidFill>
              </a:rPr>
              <a:t>Dignity:</a:t>
            </a:r>
            <a:r>
              <a:rPr lang="en-US" sz="1200" dirty="0"/>
              <a:t> Care that promotes and does not undermine a person’s self-respect.</a:t>
            </a:r>
          </a:p>
          <a:p>
            <a:r>
              <a:rPr lang="en-US" sz="1200" b="1" dirty="0">
                <a:solidFill>
                  <a:srgbClr val="7030A0"/>
                </a:solidFill>
              </a:rPr>
              <a:t>Legislation:</a:t>
            </a:r>
            <a:r>
              <a:rPr lang="en-US" sz="1200" dirty="0"/>
              <a:t> A collection od laws passed by parliament which states the rights and entitlements of the individual. Law is upheld through the courts.</a:t>
            </a:r>
            <a:endParaRPr lang="en-GB" sz="1200" dirty="0"/>
          </a:p>
        </p:txBody>
      </p:sp>
      <p:sp>
        <p:nvSpPr>
          <p:cNvPr id="12" name="TextBox 11"/>
          <p:cNvSpPr txBox="1"/>
          <p:nvPr/>
        </p:nvSpPr>
        <p:spPr>
          <a:xfrm>
            <a:off x="3923608" y="2489612"/>
            <a:ext cx="3974821" cy="37989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graphicFrame>
        <p:nvGraphicFramePr>
          <p:cNvPr id="13" name="Diagram 12"/>
          <p:cNvGraphicFramePr/>
          <p:nvPr>
            <p:extLst>
              <p:ext uri="{D42A27DB-BD31-4B8C-83A1-F6EECF244321}">
                <p14:modId xmlns:p14="http://schemas.microsoft.com/office/powerpoint/2010/main" val="3863970369"/>
              </p:ext>
            </p:extLst>
          </p:nvPr>
        </p:nvGraphicFramePr>
        <p:xfrm>
          <a:off x="3433825" y="2683839"/>
          <a:ext cx="4954385" cy="3557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3940153" y="2523584"/>
            <a:ext cx="1679171" cy="307777"/>
          </a:xfrm>
          <a:prstGeom prst="rect">
            <a:avLst/>
          </a:prstGeom>
          <a:noFill/>
        </p:spPr>
        <p:txBody>
          <a:bodyPr wrap="square" rtlCol="0">
            <a:spAutoFit/>
          </a:bodyPr>
          <a:lstStyle/>
          <a:p>
            <a:r>
              <a:rPr lang="en-US" sz="1400" b="1" dirty="0"/>
              <a:t>Aspects of Diversity</a:t>
            </a:r>
            <a:endParaRPr lang="en-GB" sz="1400" b="1" dirty="0"/>
          </a:p>
        </p:txBody>
      </p:sp>
      <p:sp>
        <p:nvSpPr>
          <p:cNvPr id="2" name="TextBox 1"/>
          <p:cNvSpPr txBox="1"/>
          <p:nvPr/>
        </p:nvSpPr>
        <p:spPr>
          <a:xfrm>
            <a:off x="8023121" y="2162730"/>
            <a:ext cx="3980457"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084093429"/>
              </p:ext>
            </p:extLst>
          </p:nvPr>
        </p:nvGraphicFramePr>
        <p:xfrm>
          <a:off x="8056371" y="2245179"/>
          <a:ext cx="3866758" cy="4348444"/>
        </p:xfrm>
        <a:graphic>
          <a:graphicData uri="http://schemas.openxmlformats.org/drawingml/2006/table">
            <a:tbl>
              <a:tblPr firstRow="1" bandRow="1">
                <a:tableStyleId>{073A0DAA-6AF3-43AB-8588-CEC1D06C72B9}</a:tableStyleId>
              </a:tblPr>
              <a:tblGrid>
                <a:gridCol w="1054378">
                  <a:extLst>
                    <a:ext uri="{9D8B030D-6E8A-4147-A177-3AD203B41FA5}">
                      <a16:colId xmlns:a16="http://schemas.microsoft.com/office/drawing/2014/main" val="2215685924"/>
                    </a:ext>
                  </a:extLst>
                </a:gridCol>
                <a:gridCol w="2812380">
                  <a:extLst>
                    <a:ext uri="{9D8B030D-6E8A-4147-A177-3AD203B41FA5}">
                      <a16:colId xmlns:a16="http://schemas.microsoft.com/office/drawing/2014/main" val="2771869981"/>
                    </a:ext>
                  </a:extLst>
                </a:gridCol>
              </a:tblGrid>
              <a:tr h="371715">
                <a:tc>
                  <a:txBody>
                    <a:bodyPr/>
                    <a:lstStyle/>
                    <a:p>
                      <a:pPr algn="ctr"/>
                      <a:r>
                        <a:rPr lang="en-US" sz="1200" dirty="0"/>
                        <a:t>Right</a:t>
                      </a:r>
                      <a:endParaRPr lang="en-GB" sz="1200" dirty="0">
                        <a:solidFill>
                          <a:schemeClr val="tx1"/>
                        </a:solidFill>
                      </a:endParaRPr>
                    </a:p>
                  </a:txBody>
                  <a:tcPr/>
                </a:tc>
                <a:tc>
                  <a:txBody>
                    <a:bodyPr/>
                    <a:lstStyle/>
                    <a:p>
                      <a:pPr algn="ctr"/>
                      <a:r>
                        <a:rPr lang="en-US" sz="1200" dirty="0"/>
                        <a:t>Explanation</a:t>
                      </a:r>
                      <a:endParaRPr lang="en-GB" sz="1200" b="1" dirty="0">
                        <a:solidFill>
                          <a:schemeClr val="tx1"/>
                        </a:solidFill>
                      </a:endParaRPr>
                    </a:p>
                  </a:txBody>
                  <a:tcPr/>
                </a:tc>
                <a:extLst>
                  <a:ext uri="{0D108BD9-81ED-4DB2-BD59-A6C34878D82A}">
                    <a16:rowId xmlns:a16="http://schemas.microsoft.com/office/drawing/2014/main" val="4126794483"/>
                  </a:ext>
                </a:extLst>
              </a:tr>
              <a:tr h="640071">
                <a:tc>
                  <a:txBody>
                    <a:bodyPr/>
                    <a:lstStyle/>
                    <a:p>
                      <a:r>
                        <a:rPr lang="en-US" sz="1100" dirty="0"/>
                        <a:t>Choice</a:t>
                      </a:r>
                      <a:endParaRPr lang="en-GB" sz="1100" b="1" dirty="0"/>
                    </a:p>
                  </a:txBody>
                  <a:tcPr/>
                </a:tc>
                <a:tc>
                  <a:txBody>
                    <a:bodyPr/>
                    <a:lstStyle/>
                    <a:p>
                      <a:r>
                        <a:rPr lang="en-US" sz="1100" dirty="0"/>
                        <a:t>Gives individuals</a:t>
                      </a:r>
                      <a:r>
                        <a:rPr lang="en-US" sz="1100" baseline="0" dirty="0"/>
                        <a:t> control over their lives and increases self-esteem as it promotes independence and empowerment.</a:t>
                      </a:r>
                      <a:endParaRPr lang="en-GB" sz="1100" dirty="0"/>
                    </a:p>
                  </a:txBody>
                  <a:tcPr/>
                </a:tc>
                <a:extLst>
                  <a:ext uri="{0D108BD9-81ED-4DB2-BD59-A6C34878D82A}">
                    <a16:rowId xmlns:a16="http://schemas.microsoft.com/office/drawing/2014/main" val="4206890573"/>
                  </a:ext>
                </a:extLst>
              </a:tr>
              <a:tr h="600007">
                <a:tc>
                  <a:txBody>
                    <a:bodyPr/>
                    <a:lstStyle/>
                    <a:p>
                      <a:r>
                        <a:rPr lang="en-US" sz="1100" dirty="0"/>
                        <a:t>Confidentiality</a:t>
                      </a:r>
                      <a:endParaRPr lang="en-GB" sz="1100" b="1" dirty="0"/>
                    </a:p>
                  </a:txBody>
                  <a:tcPr/>
                </a:tc>
                <a:tc>
                  <a:txBody>
                    <a:bodyPr/>
                    <a:lstStyle/>
                    <a:p>
                      <a:r>
                        <a:rPr lang="en-US" sz="1100" dirty="0"/>
                        <a:t>Means private</a:t>
                      </a:r>
                      <a:r>
                        <a:rPr lang="en-US" sz="1100" baseline="0" dirty="0"/>
                        <a:t> information should be shared with those directly involved with an individuals care.</a:t>
                      </a:r>
                      <a:endParaRPr lang="en-GB" sz="1100" dirty="0"/>
                    </a:p>
                  </a:txBody>
                  <a:tcPr/>
                </a:tc>
                <a:extLst>
                  <a:ext uri="{0D108BD9-81ED-4DB2-BD59-A6C34878D82A}">
                    <a16:rowId xmlns:a16="http://schemas.microsoft.com/office/drawing/2014/main" val="1329502768"/>
                  </a:ext>
                </a:extLst>
              </a:tr>
              <a:tr h="603812">
                <a:tc>
                  <a:txBody>
                    <a:bodyPr/>
                    <a:lstStyle/>
                    <a:p>
                      <a:r>
                        <a:rPr lang="en-US" sz="1100" dirty="0"/>
                        <a:t>Protection</a:t>
                      </a:r>
                      <a:r>
                        <a:rPr lang="en-US" sz="1100" baseline="0" dirty="0"/>
                        <a:t> from abuse &amp; harm</a:t>
                      </a:r>
                      <a:endParaRPr lang="en-US" sz="1100" b="1" baseline="0" dirty="0"/>
                    </a:p>
                  </a:txBody>
                  <a:tcPr/>
                </a:tc>
                <a:tc>
                  <a:txBody>
                    <a:bodyPr/>
                    <a:lstStyle/>
                    <a:p>
                      <a:r>
                        <a:rPr lang="en-US" sz="1100" dirty="0"/>
                        <a:t>Care settings and practitioners</a:t>
                      </a:r>
                      <a:r>
                        <a:rPr lang="en-US" sz="1100" baseline="0" dirty="0"/>
                        <a:t> should have safeguarding procedures and safety measure &amp; know and adhere to legislation.</a:t>
                      </a:r>
                      <a:endParaRPr lang="en-GB" sz="1100" dirty="0"/>
                    </a:p>
                  </a:txBody>
                  <a:tcPr/>
                </a:tc>
                <a:extLst>
                  <a:ext uri="{0D108BD9-81ED-4DB2-BD59-A6C34878D82A}">
                    <a16:rowId xmlns:a16="http://schemas.microsoft.com/office/drawing/2014/main" val="1211743428"/>
                  </a:ext>
                </a:extLst>
              </a:tr>
              <a:tr h="600007">
                <a:tc>
                  <a:txBody>
                    <a:bodyPr/>
                    <a:lstStyle/>
                    <a:p>
                      <a:r>
                        <a:rPr lang="en-US" sz="1100" dirty="0"/>
                        <a:t>Equal</a:t>
                      </a:r>
                      <a:r>
                        <a:rPr lang="en-US" sz="1100" baseline="0" dirty="0"/>
                        <a:t> &amp; fair treatment</a:t>
                      </a:r>
                      <a:endParaRPr lang="en-GB" sz="1100" b="1" dirty="0"/>
                    </a:p>
                  </a:txBody>
                  <a:tcPr/>
                </a:tc>
                <a:tc>
                  <a:txBody>
                    <a:bodyPr/>
                    <a:lstStyle/>
                    <a:p>
                      <a:r>
                        <a:rPr lang="en-US" sz="1100" dirty="0"/>
                        <a:t>Individuals working in health,</a:t>
                      </a:r>
                      <a:r>
                        <a:rPr lang="en-US" sz="1100" baseline="0" dirty="0"/>
                        <a:t> social care or child care services should be treated within the law</a:t>
                      </a:r>
                      <a:endParaRPr lang="en-GB" sz="1100" dirty="0"/>
                    </a:p>
                  </a:txBody>
                  <a:tcPr/>
                </a:tc>
                <a:extLst>
                  <a:ext uri="{0D108BD9-81ED-4DB2-BD59-A6C34878D82A}">
                    <a16:rowId xmlns:a16="http://schemas.microsoft.com/office/drawing/2014/main" val="4091203785"/>
                  </a:ext>
                </a:extLst>
              </a:tr>
              <a:tr h="938472">
                <a:tc>
                  <a:txBody>
                    <a:bodyPr/>
                    <a:lstStyle/>
                    <a:p>
                      <a:r>
                        <a:rPr lang="en-US" sz="1100" dirty="0"/>
                        <a:t>Consultation</a:t>
                      </a:r>
                      <a:endParaRPr lang="en-GB" sz="1100" b="1" dirty="0"/>
                    </a:p>
                  </a:txBody>
                  <a:tcPr/>
                </a:tc>
                <a:tc>
                  <a:txBody>
                    <a:bodyPr/>
                    <a:lstStyle/>
                    <a:p>
                      <a:r>
                        <a:rPr lang="en-US" sz="1100" dirty="0"/>
                        <a:t>Individuals using health, social</a:t>
                      </a:r>
                      <a:r>
                        <a:rPr lang="en-US" sz="1100" baseline="0" dirty="0"/>
                        <a:t> care or child care services should be asked for their opinions and views about their care &amp; treatment &amp; should inform the care they receive.</a:t>
                      </a:r>
                      <a:endParaRPr lang="en-GB" sz="1100" dirty="0"/>
                    </a:p>
                  </a:txBody>
                  <a:tcPr/>
                </a:tc>
                <a:extLst>
                  <a:ext uri="{0D108BD9-81ED-4DB2-BD59-A6C34878D82A}">
                    <a16:rowId xmlns:a16="http://schemas.microsoft.com/office/drawing/2014/main" val="1441945889"/>
                  </a:ext>
                </a:extLst>
              </a:tr>
              <a:tr h="371715">
                <a:tc>
                  <a:txBody>
                    <a:bodyPr/>
                    <a:lstStyle/>
                    <a:p>
                      <a:r>
                        <a:rPr lang="en-US" sz="1100" dirty="0"/>
                        <a:t>Right to life</a:t>
                      </a:r>
                      <a:endParaRPr lang="en-GB" sz="1100" b="1" dirty="0"/>
                    </a:p>
                  </a:txBody>
                  <a:tcPr/>
                </a:tc>
                <a:tc>
                  <a:txBody>
                    <a:bodyPr/>
                    <a:lstStyle/>
                    <a:p>
                      <a:r>
                        <a:rPr lang="en-US" sz="1100" dirty="0"/>
                        <a:t>An individual’s life is protected by human rights law; everyone’s right to life should be valued</a:t>
                      </a:r>
                      <a:r>
                        <a:rPr lang="en-US" sz="1100" baseline="0" dirty="0"/>
                        <a:t> and respected.</a:t>
                      </a:r>
                      <a:endParaRPr lang="en-GB" sz="1100" dirty="0"/>
                    </a:p>
                  </a:txBody>
                  <a:tcPr/>
                </a:tc>
                <a:extLst>
                  <a:ext uri="{0D108BD9-81ED-4DB2-BD59-A6C34878D82A}">
                    <a16:rowId xmlns:a16="http://schemas.microsoft.com/office/drawing/2014/main" val="3528067491"/>
                  </a:ext>
                </a:extLst>
              </a:tr>
            </a:tbl>
          </a:graphicData>
        </a:graphic>
      </p:graphicFrame>
      <p:pic>
        <p:nvPicPr>
          <p:cNvPr id="9" name="Picture 8"/>
          <p:cNvPicPr>
            <a:picLocks noChangeAspect="1"/>
          </p:cNvPicPr>
          <p:nvPr/>
        </p:nvPicPr>
        <p:blipFill>
          <a:blip r:embed="rId7" cstate="print"/>
          <a:stretch>
            <a:fillRect/>
          </a:stretch>
        </p:blipFill>
        <p:spPr>
          <a:xfrm>
            <a:off x="11098971" y="576417"/>
            <a:ext cx="824158" cy="619310"/>
          </a:xfrm>
          <a:prstGeom prst="rect">
            <a:avLst/>
          </a:prstGeom>
        </p:spPr>
      </p:pic>
    </p:spTree>
    <p:extLst>
      <p:ext uri="{BB962C8B-B14F-4D97-AF65-F5344CB8AC3E}">
        <p14:creationId xmlns:p14="http://schemas.microsoft.com/office/powerpoint/2010/main" val="3882423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144" y="129994"/>
            <a:ext cx="5789023" cy="379457"/>
          </a:xfrm>
        </p:spPr>
        <p:style>
          <a:lnRef idx="2">
            <a:schemeClr val="dk1"/>
          </a:lnRef>
          <a:fillRef idx="1">
            <a:schemeClr val="lt1"/>
          </a:fillRef>
          <a:effectRef idx="0">
            <a:schemeClr val="dk1"/>
          </a:effectRef>
          <a:fontRef idx="minor">
            <a:schemeClr val="dk1"/>
          </a:fontRef>
        </p:style>
        <p:txBody>
          <a:bodyPr>
            <a:normAutofit/>
          </a:bodyPr>
          <a:lstStyle/>
          <a:p>
            <a:pPr algn="ctr"/>
            <a:r>
              <a:rPr lang="en-GB" sz="1200" b="1" dirty="0"/>
              <a:t>Applying best practice in health, social care and child care environments</a:t>
            </a:r>
            <a:r>
              <a:rPr lang="en-GB" sz="1400" b="1" dirty="0"/>
              <a:t>.</a:t>
            </a:r>
          </a:p>
        </p:txBody>
      </p:sp>
      <p:graphicFrame>
        <p:nvGraphicFramePr>
          <p:cNvPr id="5" name="Content Placeholder 4"/>
          <p:cNvGraphicFramePr>
            <a:graphicFrameLocks noGrp="1"/>
          </p:cNvGraphicFramePr>
          <p:nvPr>
            <p:ph idx="1"/>
          </p:nvPr>
        </p:nvGraphicFramePr>
        <p:xfrm>
          <a:off x="132806" y="561699"/>
          <a:ext cx="7665720" cy="6223000"/>
        </p:xfrm>
        <a:graphic>
          <a:graphicData uri="http://schemas.openxmlformats.org/drawingml/2006/table">
            <a:tbl>
              <a:tblPr firstRow="1" bandRow="1">
                <a:tableStyleId>{073A0DAA-6AF3-43AB-8588-CEC1D06C72B9}</a:tableStyleId>
              </a:tblPr>
              <a:tblGrid>
                <a:gridCol w="1630680">
                  <a:extLst>
                    <a:ext uri="{9D8B030D-6E8A-4147-A177-3AD203B41FA5}">
                      <a16:colId xmlns:a16="http://schemas.microsoft.com/office/drawing/2014/main" val="2251367316"/>
                    </a:ext>
                  </a:extLst>
                </a:gridCol>
                <a:gridCol w="6035040">
                  <a:extLst>
                    <a:ext uri="{9D8B030D-6E8A-4147-A177-3AD203B41FA5}">
                      <a16:colId xmlns:a16="http://schemas.microsoft.com/office/drawing/2014/main" val="2615720014"/>
                    </a:ext>
                  </a:extLst>
                </a:gridCol>
              </a:tblGrid>
              <a:tr h="370840">
                <a:tc>
                  <a:txBody>
                    <a:bodyPr/>
                    <a:lstStyle/>
                    <a:p>
                      <a:pPr algn="ctr"/>
                      <a:r>
                        <a:rPr lang="en-GB" sz="1200" dirty="0"/>
                        <a:t>Best Practice</a:t>
                      </a:r>
                    </a:p>
                  </a:txBody>
                  <a:tcPr/>
                </a:tc>
                <a:tc>
                  <a:txBody>
                    <a:bodyPr/>
                    <a:lstStyle/>
                    <a:p>
                      <a:pPr algn="ctr"/>
                      <a:r>
                        <a:rPr lang="en-GB" sz="1200" dirty="0"/>
                        <a:t>What it means</a:t>
                      </a:r>
                    </a:p>
                  </a:txBody>
                  <a:tcPr/>
                </a:tc>
                <a:extLst>
                  <a:ext uri="{0D108BD9-81ED-4DB2-BD59-A6C34878D82A}">
                    <a16:rowId xmlns:a16="http://schemas.microsoft.com/office/drawing/2014/main" val="3056757180"/>
                  </a:ext>
                </a:extLst>
              </a:tr>
              <a:tr h="370840">
                <a:tc>
                  <a:txBody>
                    <a:bodyPr/>
                    <a:lstStyle/>
                    <a:p>
                      <a:r>
                        <a:rPr lang="en-GB" sz="1200" b="1" dirty="0"/>
                        <a:t>Being non-judgemental</a:t>
                      </a:r>
                    </a:p>
                  </a:txBody>
                  <a:tcPr/>
                </a:tc>
                <a:tc>
                  <a:txBody>
                    <a:bodyPr/>
                    <a:lstStyle/>
                    <a:p>
                      <a:pPr marL="171450" indent="-171450">
                        <a:buFont typeface="Arial" panose="020B0604020202020204" pitchFamily="34" charset="0"/>
                        <a:buChar char="•"/>
                      </a:pPr>
                      <a:r>
                        <a:rPr lang="en-GB" sz="1200" dirty="0"/>
                        <a:t>Using effective communication skills and methods. i.e.</a:t>
                      </a:r>
                      <a:r>
                        <a:rPr lang="en-GB" sz="1200" baseline="0" dirty="0"/>
                        <a:t> active listening or appropriate vocabulary.</a:t>
                      </a:r>
                    </a:p>
                    <a:p>
                      <a:pPr marL="171450" indent="-171450">
                        <a:buFont typeface="Arial" panose="020B0604020202020204" pitchFamily="34" charset="0"/>
                        <a:buChar char="•"/>
                      </a:pPr>
                      <a:r>
                        <a:rPr lang="en-GB" sz="1200" baseline="0" dirty="0"/>
                        <a:t>Assumptions are not made about people.</a:t>
                      </a:r>
                    </a:p>
                    <a:p>
                      <a:pPr marL="171450" indent="-171450">
                        <a:buFont typeface="Arial" panose="020B0604020202020204" pitchFamily="34" charset="0"/>
                        <a:buChar char="•"/>
                      </a:pPr>
                      <a:r>
                        <a:rPr lang="en-GB" sz="1200" baseline="0" dirty="0"/>
                        <a:t>Using empathy to see things from their point of view.</a:t>
                      </a:r>
                    </a:p>
                    <a:p>
                      <a:pPr marL="171450" indent="-171450">
                        <a:buFont typeface="Arial" panose="020B0604020202020204" pitchFamily="34" charset="0"/>
                        <a:buChar char="•"/>
                      </a:pPr>
                      <a:r>
                        <a:rPr lang="en-GB" sz="1200" baseline="0" dirty="0"/>
                        <a:t>Being open-minded and accepting (not agreeing or disagreeing).</a:t>
                      </a:r>
                    </a:p>
                    <a:p>
                      <a:pPr marL="171450" indent="-171450">
                        <a:buFont typeface="Arial" panose="020B0604020202020204" pitchFamily="34" charset="0"/>
                        <a:buChar char="•"/>
                      </a:pPr>
                      <a:r>
                        <a:rPr lang="en-GB" sz="1200" baseline="0" dirty="0"/>
                        <a:t>Being respectful of their feelings, experiences and values.</a:t>
                      </a:r>
                      <a:endParaRPr lang="en-GB" sz="1200" dirty="0"/>
                    </a:p>
                  </a:txBody>
                  <a:tcPr/>
                </a:tc>
                <a:extLst>
                  <a:ext uri="{0D108BD9-81ED-4DB2-BD59-A6C34878D82A}">
                    <a16:rowId xmlns:a16="http://schemas.microsoft.com/office/drawing/2014/main" val="1067925441"/>
                  </a:ext>
                </a:extLst>
              </a:tr>
              <a:tr h="370840">
                <a:tc>
                  <a:txBody>
                    <a:bodyPr/>
                    <a:lstStyle/>
                    <a:p>
                      <a:r>
                        <a:rPr lang="en-GB" sz="1200" b="1" dirty="0"/>
                        <a:t>Respecting the view,</a:t>
                      </a:r>
                      <a:r>
                        <a:rPr lang="en-GB" sz="1200" b="1" baseline="0" dirty="0"/>
                        <a:t> choices and decisions of individuals who require care and support.</a:t>
                      </a:r>
                      <a:endParaRPr lang="en-GB" sz="1200" b="1" dirty="0"/>
                    </a:p>
                  </a:txBody>
                  <a:tcPr/>
                </a:tc>
                <a:tc>
                  <a:txBody>
                    <a:bodyPr/>
                    <a:lstStyle/>
                    <a:p>
                      <a:pPr marL="171450" indent="-171450">
                        <a:buFont typeface="Arial" panose="020B0604020202020204" pitchFamily="34" charset="0"/>
                        <a:buChar char="•"/>
                      </a:pPr>
                      <a:r>
                        <a:rPr lang="en-GB" sz="1200" dirty="0"/>
                        <a:t>Care meets the</a:t>
                      </a:r>
                      <a:r>
                        <a:rPr lang="en-GB" sz="1200" baseline="0" dirty="0"/>
                        <a:t> person’s needs.</a:t>
                      </a:r>
                    </a:p>
                    <a:p>
                      <a:pPr marL="171450" indent="-171450">
                        <a:buFont typeface="Arial" panose="020B0604020202020204" pitchFamily="34" charset="0"/>
                        <a:buChar char="•"/>
                      </a:pPr>
                      <a:r>
                        <a:rPr lang="en-GB" sz="1200" baseline="0" dirty="0"/>
                        <a:t>Providing person-centred care.</a:t>
                      </a:r>
                    </a:p>
                    <a:p>
                      <a:pPr marL="171450" indent="-171450">
                        <a:buFont typeface="Arial" panose="020B0604020202020204" pitchFamily="34" charset="0"/>
                        <a:buChar char="•"/>
                      </a:pPr>
                      <a:r>
                        <a:rPr lang="en-GB" sz="1200" baseline="0" dirty="0"/>
                        <a:t>Individuals feeing supported and valued.</a:t>
                      </a:r>
                    </a:p>
                    <a:p>
                      <a:pPr marL="171450" indent="-171450">
                        <a:buFont typeface="Arial" panose="020B0604020202020204" pitchFamily="34" charset="0"/>
                        <a:buChar char="•"/>
                      </a:pPr>
                      <a:r>
                        <a:rPr lang="en-GB" sz="1200" baseline="0" dirty="0"/>
                        <a:t>Raising self-esteem.</a:t>
                      </a:r>
                      <a:endParaRPr lang="en-GB" sz="1200" dirty="0"/>
                    </a:p>
                  </a:txBody>
                  <a:tcPr/>
                </a:tc>
                <a:extLst>
                  <a:ext uri="{0D108BD9-81ED-4DB2-BD59-A6C34878D82A}">
                    <a16:rowId xmlns:a16="http://schemas.microsoft.com/office/drawing/2014/main" val="9989261"/>
                  </a:ext>
                </a:extLst>
              </a:tr>
              <a:tr h="370840">
                <a:tc>
                  <a:txBody>
                    <a:bodyPr/>
                    <a:lstStyle/>
                    <a:p>
                      <a:r>
                        <a:rPr lang="en-GB" sz="1200" b="1" dirty="0"/>
                        <a:t>Anti</a:t>
                      </a:r>
                      <a:r>
                        <a:rPr lang="en-GB" sz="1200" b="1" baseline="0" dirty="0"/>
                        <a:t> discriminatory practice.</a:t>
                      </a:r>
                      <a:endParaRPr lang="en-GB" sz="1200" b="1" dirty="0"/>
                    </a:p>
                  </a:txBody>
                  <a:tcPr/>
                </a:tc>
                <a:tc>
                  <a:txBody>
                    <a:bodyPr/>
                    <a:lstStyle/>
                    <a:p>
                      <a:pPr marL="171450" indent="-171450">
                        <a:buFont typeface="Arial" panose="020B0604020202020204" pitchFamily="34" charset="0"/>
                        <a:buChar char="•"/>
                      </a:pPr>
                      <a:r>
                        <a:rPr lang="en-GB" sz="1200" dirty="0"/>
                        <a:t>Treating service</a:t>
                      </a:r>
                      <a:r>
                        <a:rPr lang="en-GB" sz="1200" baseline="0" dirty="0"/>
                        <a:t> users, staff and relatives fairly.</a:t>
                      </a:r>
                    </a:p>
                    <a:p>
                      <a:pPr marL="171450" indent="-171450">
                        <a:buFont typeface="Arial" panose="020B0604020202020204" pitchFamily="34" charset="0"/>
                        <a:buChar char="•"/>
                      </a:pPr>
                      <a:r>
                        <a:rPr lang="en-GB" sz="1200" baseline="0" dirty="0"/>
                        <a:t>Ensuring no-one is excluded from activities (making them accessible)</a:t>
                      </a:r>
                    </a:p>
                    <a:p>
                      <a:pPr marL="171450" indent="-171450">
                        <a:buFont typeface="Arial" panose="020B0604020202020204" pitchFamily="34" charset="0"/>
                        <a:buChar char="•"/>
                      </a:pPr>
                      <a:r>
                        <a:rPr lang="en-GB" sz="1200" baseline="0" dirty="0"/>
                        <a:t>Being positive role models.</a:t>
                      </a:r>
                      <a:endParaRPr lang="en-GB" sz="1200" dirty="0"/>
                    </a:p>
                    <a:p>
                      <a:pPr marL="171450" indent="-171450">
                        <a:buFont typeface="Arial" panose="020B0604020202020204" pitchFamily="34" charset="0"/>
                        <a:buChar char="•"/>
                      </a:pPr>
                      <a:r>
                        <a:rPr lang="en-GB" sz="1200" dirty="0"/>
                        <a:t>Applying the values of care appropriately.</a:t>
                      </a:r>
                    </a:p>
                    <a:p>
                      <a:pPr marL="171450" indent="-171450">
                        <a:buFont typeface="Arial" panose="020B0604020202020204" pitchFamily="34" charset="0"/>
                        <a:buChar char="•"/>
                      </a:pPr>
                      <a:r>
                        <a:rPr lang="en-GB" sz="1200" dirty="0"/>
                        <a:t>Providing</a:t>
                      </a:r>
                      <a:r>
                        <a:rPr lang="en-GB" sz="1200" baseline="0" dirty="0"/>
                        <a:t> information regarding complaints procedures.</a:t>
                      </a:r>
                      <a:endParaRPr lang="en-GB" sz="1200" dirty="0"/>
                    </a:p>
                  </a:txBody>
                  <a:tcPr/>
                </a:tc>
                <a:extLst>
                  <a:ext uri="{0D108BD9-81ED-4DB2-BD59-A6C34878D82A}">
                    <a16:rowId xmlns:a16="http://schemas.microsoft.com/office/drawing/2014/main" val="2010923341"/>
                  </a:ext>
                </a:extLst>
              </a:tr>
              <a:tr h="370840">
                <a:tc>
                  <a:txBody>
                    <a:bodyPr/>
                    <a:lstStyle/>
                    <a:p>
                      <a:r>
                        <a:rPr lang="en-GB" sz="1200" b="1" dirty="0"/>
                        <a:t>Valuing</a:t>
                      </a:r>
                      <a:r>
                        <a:rPr lang="en-GB" sz="1200" b="1" baseline="0" dirty="0"/>
                        <a:t> diversity.</a:t>
                      </a:r>
                      <a:endParaRPr lang="en-GB" sz="1200" b="1" dirty="0"/>
                    </a:p>
                  </a:txBody>
                  <a:tcPr/>
                </a:tc>
                <a:tc>
                  <a:txBody>
                    <a:bodyPr/>
                    <a:lstStyle/>
                    <a:p>
                      <a:pPr marL="171450" indent="-171450">
                        <a:buFont typeface="Arial" panose="020B0604020202020204" pitchFamily="34" charset="0"/>
                        <a:buChar char="•"/>
                      </a:pPr>
                      <a:r>
                        <a:rPr lang="en-GB" sz="1200" dirty="0"/>
                        <a:t>Culture</a:t>
                      </a:r>
                      <a:r>
                        <a:rPr lang="en-GB" sz="1200" baseline="0" dirty="0"/>
                        <a:t> and religious needs, o</a:t>
                      </a:r>
                      <a:r>
                        <a:rPr lang="en-GB" sz="1200" dirty="0"/>
                        <a:t>ffering choices – menus (halal, Kosher</a:t>
                      </a:r>
                      <a:r>
                        <a:rPr lang="en-GB" sz="1200" baseline="0" dirty="0"/>
                        <a:t> etc.)</a:t>
                      </a:r>
                    </a:p>
                    <a:p>
                      <a:pPr marL="171450" indent="-171450">
                        <a:buFont typeface="Arial" panose="020B0604020202020204" pitchFamily="34" charset="0"/>
                        <a:buChar char="•"/>
                      </a:pPr>
                      <a:r>
                        <a:rPr lang="en-GB" sz="1200" baseline="0" dirty="0"/>
                        <a:t>Having a prayer room accessible.</a:t>
                      </a:r>
                    </a:p>
                    <a:p>
                      <a:pPr marL="171450" indent="-171450">
                        <a:buFont typeface="Arial" panose="020B0604020202020204" pitchFamily="34" charset="0"/>
                        <a:buChar char="•"/>
                      </a:pPr>
                      <a:r>
                        <a:rPr lang="en-GB" sz="1200" baseline="0" dirty="0"/>
                        <a:t>Celebrating a range of different festivals in health, social and child care settings.</a:t>
                      </a:r>
                    </a:p>
                    <a:p>
                      <a:pPr marL="171450" indent="-171450">
                        <a:buFont typeface="Arial" panose="020B0604020202020204" pitchFamily="34" charset="0"/>
                        <a:buChar char="•"/>
                      </a:pPr>
                      <a:r>
                        <a:rPr lang="en-GB" sz="1200" baseline="0" dirty="0"/>
                        <a:t>Children having access to a range of different toys, displays and resources in nurseries, playgroups and primary schools reflecting different cultures and beliefs.</a:t>
                      </a:r>
                      <a:endParaRPr lang="en-GB" sz="1200" dirty="0"/>
                    </a:p>
                  </a:txBody>
                  <a:tcPr/>
                </a:tc>
                <a:extLst>
                  <a:ext uri="{0D108BD9-81ED-4DB2-BD59-A6C34878D82A}">
                    <a16:rowId xmlns:a16="http://schemas.microsoft.com/office/drawing/2014/main" val="2336865162"/>
                  </a:ext>
                </a:extLst>
              </a:tr>
              <a:tr h="370840">
                <a:tc>
                  <a:txBody>
                    <a:bodyPr/>
                    <a:lstStyle/>
                    <a:p>
                      <a:r>
                        <a:rPr lang="en-GB" sz="1200" b="1" dirty="0"/>
                        <a:t>Using</a:t>
                      </a:r>
                      <a:r>
                        <a:rPr lang="en-GB" sz="1200" b="1" baseline="0" dirty="0"/>
                        <a:t> effective communication.</a:t>
                      </a:r>
                      <a:endParaRPr lang="en-GB" sz="1200" b="1" dirty="0"/>
                    </a:p>
                  </a:txBody>
                  <a:tcPr/>
                </a:tc>
                <a:tc>
                  <a:txBody>
                    <a:bodyPr/>
                    <a:lstStyle/>
                    <a:p>
                      <a:pPr marL="171450" indent="-171450">
                        <a:buFont typeface="Arial" panose="020B0604020202020204" pitchFamily="34" charset="0"/>
                        <a:buChar char="•"/>
                      </a:pPr>
                      <a:r>
                        <a:rPr lang="en-GB" sz="1200" dirty="0"/>
                        <a:t>Making sure individuals</a:t>
                      </a:r>
                      <a:r>
                        <a:rPr lang="en-GB" sz="1200" baseline="0" dirty="0"/>
                        <a:t> have the information they need to make informed choices.</a:t>
                      </a:r>
                    </a:p>
                    <a:p>
                      <a:pPr marL="171450" indent="-171450">
                        <a:buFont typeface="Arial" panose="020B0604020202020204" pitchFamily="34" charset="0"/>
                        <a:buChar char="•"/>
                      </a:pPr>
                      <a:r>
                        <a:rPr lang="en-GB" sz="1200" baseline="0" dirty="0"/>
                        <a:t>Assisting individuals to understand procedures including treatments and care plans.</a:t>
                      </a:r>
                    </a:p>
                    <a:p>
                      <a:pPr marL="171450" indent="-171450">
                        <a:buFont typeface="Arial" panose="020B0604020202020204" pitchFamily="34" charset="0"/>
                        <a:buChar char="•"/>
                      </a:pPr>
                      <a:r>
                        <a:rPr lang="en-GB" sz="1200" baseline="0" dirty="0"/>
                        <a:t>Age appropriate vocabulary and not jargon or specialised medical terminology.</a:t>
                      </a:r>
                    </a:p>
                    <a:p>
                      <a:pPr marL="171450" indent="-171450">
                        <a:buFont typeface="Arial" panose="020B0604020202020204" pitchFamily="34" charset="0"/>
                        <a:buChar char="•"/>
                      </a:pPr>
                      <a:r>
                        <a:rPr lang="en-GB" sz="1200" baseline="0" dirty="0"/>
                        <a:t>Using special methods of communication if needed, like; hearing loop, braille, sign language, gestures, flash cards etc.</a:t>
                      </a:r>
                    </a:p>
                    <a:p>
                      <a:pPr marL="171450" indent="-171450">
                        <a:buFont typeface="Arial" panose="020B0604020202020204" pitchFamily="34" charset="0"/>
                        <a:buChar char="•"/>
                      </a:pPr>
                      <a:r>
                        <a:rPr lang="en-GB" sz="1200" baseline="0" dirty="0"/>
                        <a:t>Active listening – demonstrating interest and responsiveness to what an individual is saying.</a:t>
                      </a:r>
                      <a:endParaRPr lang="en-GB" sz="1200" dirty="0"/>
                    </a:p>
                  </a:txBody>
                  <a:tcPr/>
                </a:tc>
                <a:extLst>
                  <a:ext uri="{0D108BD9-81ED-4DB2-BD59-A6C34878D82A}">
                    <a16:rowId xmlns:a16="http://schemas.microsoft.com/office/drawing/2014/main" val="2392406711"/>
                  </a:ext>
                </a:extLst>
              </a:tr>
              <a:tr h="370840">
                <a:tc>
                  <a:txBody>
                    <a:bodyPr/>
                    <a:lstStyle/>
                    <a:p>
                      <a:r>
                        <a:rPr lang="en-GB" sz="1200" b="1" dirty="0"/>
                        <a:t>Following</a:t>
                      </a:r>
                      <a:r>
                        <a:rPr lang="en-GB" sz="1200" b="1" baseline="0" dirty="0"/>
                        <a:t> agreed ways of working.</a:t>
                      </a:r>
                      <a:endParaRPr lang="en-GB" sz="1200" b="1" dirty="0"/>
                    </a:p>
                  </a:txBody>
                  <a:tcPr/>
                </a:tc>
                <a:tc>
                  <a:txBody>
                    <a:bodyPr/>
                    <a:lstStyle/>
                    <a:p>
                      <a:pPr marL="171450" indent="-171450">
                        <a:buFont typeface="Arial" panose="020B0604020202020204" pitchFamily="34" charset="0"/>
                        <a:buChar char="•"/>
                      </a:pPr>
                      <a:r>
                        <a:rPr lang="en-GB" sz="1200" dirty="0"/>
                        <a:t>Following</a:t>
                      </a:r>
                      <a:r>
                        <a:rPr lang="en-GB" sz="1200" baseline="0" dirty="0"/>
                        <a:t> an organisations policies and procedures – so care provided is appropriate, correct and safe.</a:t>
                      </a:r>
                      <a:endParaRPr lang="en-GB" sz="1200" dirty="0"/>
                    </a:p>
                  </a:txBody>
                  <a:tcPr/>
                </a:tc>
                <a:extLst>
                  <a:ext uri="{0D108BD9-81ED-4DB2-BD59-A6C34878D82A}">
                    <a16:rowId xmlns:a16="http://schemas.microsoft.com/office/drawing/2014/main" val="3380981121"/>
                  </a:ext>
                </a:extLst>
              </a:tr>
            </a:tbl>
          </a:graphicData>
        </a:graphic>
      </p:graphicFrame>
      <p:sp>
        <p:nvSpPr>
          <p:cNvPr id="6" name="TextBox 5"/>
          <p:cNvSpPr txBox="1"/>
          <p:nvPr/>
        </p:nvSpPr>
        <p:spPr>
          <a:xfrm>
            <a:off x="7889966" y="561699"/>
            <a:ext cx="41148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b="1" dirty="0">
                <a:solidFill>
                  <a:srgbClr val="7030A0"/>
                </a:solidFill>
              </a:rPr>
              <a:t>Active listening: </a:t>
            </a:r>
            <a:r>
              <a:rPr lang="en-GB" sz="1200" dirty="0">
                <a:solidFill>
                  <a:schemeClr val="tx1"/>
                </a:solidFill>
              </a:rPr>
              <a:t>Fully concentrating on what someone is saying, rather than passively ‘hearing’. It can involve non-verbal cues such as eye contact and nodding or briefly saying ‘I see’ or ‘sure’ to build trust and confidence.</a:t>
            </a:r>
            <a:endParaRPr lang="en-GB" sz="1200" b="1" dirty="0">
              <a:solidFill>
                <a:srgbClr val="7030A0"/>
              </a:solidFill>
            </a:endParaRPr>
          </a:p>
        </p:txBody>
      </p:sp>
      <p:pic>
        <p:nvPicPr>
          <p:cNvPr id="7" name="Picture 6"/>
          <p:cNvPicPr>
            <a:picLocks noChangeAspect="1"/>
          </p:cNvPicPr>
          <p:nvPr/>
        </p:nvPicPr>
        <p:blipFill>
          <a:blip r:embed="rId2" cstate="print"/>
          <a:stretch>
            <a:fillRect/>
          </a:stretch>
        </p:blipFill>
        <p:spPr>
          <a:xfrm>
            <a:off x="11318943" y="1110954"/>
            <a:ext cx="579170" cy="432854"/>
          </a:xfrm>
          <a:prstGeom prst="rect">
            <a:avLst/>
          </a:prstGeom>
        </p:spPr>
      </p:pic>
      <p:sp>
        <p:nvSpPr>
          <p:cNvPr id="8" name="TextBox 7"/>
          <p:cNvSpPr txBox="1"/>
          <p:nvPr/>
        </p:nvSpPr>
        <p:spPr>
          <a:xfrm>
            <a:off x="7955280" y="1609123"/>
            <a:ext cx="3958046" cy="5065997"/>
          </a:xfrm>
          <a:prstGeom prst="rect">
            <a:avLst/>
          </a:prstGeom>
          <a:noFill/>
        </p:spPr>
        <p:txBody>
          <a:bodyPr wrap="square" rtlCol="0">
            <a:spAutoFit/>
          </a:bodyPr>
          <a:lstStyle/>
          <a:p>
            <a:endParaRPr lang="en-GB"/>
          </a:p>
        </p:txBody>
      </p:sp>
      <p:sp>
        <p:nvSpPr>
          <p:cNvPr id="9" name="TextBox 8"/>
          <p:cNvSpPr txBox="1"/>
          <p:nvPr/>
        </p:nvSpPr>
        <p:spPr>
          <a:xfrm>
            <a:off x="7889966" y="1489165"/>
            <a:ext cx="4140925" cy="53399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a:t>Other methods for promoting best practice including:</a:t>
            </a:r>
          </a:p>
          <a:p>
            <a:r>
              <a:rPr lang="en-GB" sz="1100" b="1" dirty="0"/>
              <a:t>Providing training and professional development opportunities for staff:</a:t>
            </a:r>
          </a:p>
          <a:p>
            <a:pPr>
              <a:buFont typeface="Arial" pitchFamily="34" charset="0"/>
              <a:buChar char="•"/>
            </a:pPr>
            <a:r>
              <a:rPr lang="en-GB" sz="1100" dirty="0"/>
              <a:t>Ensures staff are up to date with the latest legislation, knowledge, methods and skills that they need for their role.</a:t>
            </a:r>
          </a:p>
          <a:p>
            <a:pPr>
              <a:buFont typeface="Arial" pitchFamily="34" charset="0"/>
              <a:buChar char="•"/>
            </a:pPr>
            <a:r>
              <a:rPr lang="en-GB" sz="1100" dirty="0"/>
              <a:t>Makes sure that staff are aware of correct procedures to follow – health and safety, safeguarding, confidentiality.</a:t>
            </a:r>
          </a:p>
          <a:p>
            <a:pPr>
              <a:buFont typeface="Arial" pitchFamily="34" charset="0"/>
              <a:buChar char="•"/>
            </a:pPr>
            <a:r>
              <a:rPr lang="en-GB" sz="1100" dirty="0"/>
              <a:t>The Care Certificate –ensures new care workers know how to  provide quality care and have an understanding of equality, rights and diversity.</a:t>
            </a:r>
          </a:p>
          <a:p>
            <a:r>
              <a:rPr lang="en-GB" sz="1100" b="1" dirty="0"/>
              <a:t>Mentoring:</a:t>
            </a:r>
          </a:p>
          <a:p>
            <a:pPr>
              <a:buFont typeface="Arial" pitchFamily="34" charset="0"/>
              <a:buChar char="•"/>
            </a:pPr>
            <a:r>
              <a:rPr lang="en-GB" sz="1100" dirty="0"/>
              <a:t> An experienced person like a supervisor or manager sharing their knowledge and skills with another person to help them to develop their skills and improve their practice.</a:t>
            </a:r>
          </a:p>
          <a:p>
            <a:pPr>
              <a:buFont typeface="Arial" pitchFamily="34" charset="0"/>
              <a:buChar char="•"/>
            </a:pPr>
            <a:r>
              <a:rPr lang="en-GB" sz="1100" dirty="0"/>
              <a:t>The experienced person provides advice, feedback, support and encouragement.</a:t>
            </a:r>
          </a:p>
          <a:p>
            <a:r>
              <a:rPr lang="en-GB" sz="1100" b="1" dirty="0"/>
              <a:t>Monitoring:</a:t>
            </a:r>
          </a:p>
          <a:p>
            <a:pPr>
              <a:buFont typeface="Arial" pitchFamily="34" charset="0"/>
              <a:buChar char="•"/>
            </a:pPr>
            <a:r>
              <a:rPr lang="en-GB" sz="1100" dirty="0"/>
              <a:t>Involves checking the progress or quality of care practice over time. </a:t>
            </a:r>
          </a:p>
          <a:p>
            <a:pPr>
              <a:buFont typeface="Arial" pitchFamily="34" charset="0"/>
              <a:buChar char="•"/>
            </a:pPr>
            <a:r>
              <a:rPr lang="en-GB" sz="1100" dirty="0"/>
              <a:t>Monitoring can involve; observations, asking opinions – service users, staff and families. Analysis of surveys, questionnaires or feedback forms, analysing the type and number of complaints etc.</a:t>
            </a:r>
          </a:p>
          <a:p>
            <a:r>
              <a:rPr lang="en-GB" sz="1100" b="1" dirty="0"/>
              <a:t>Performance management:</a:t>
            </a:r>
          </a:p>
          <a:p>
            <a:pPr>
              <a:buFont typeface="Arial" pitchFamily="34" charset="0"/>
              <a:buChar char="•"/>
            </a:pPr>
            <a:r>
              <a:rPr lang="en-GB" sz="1100" dirty="0"/>
              <a:t>An ongoing process between a care worker and their manager or supervisor. It can involve one-to-one meetings, observations over time to provide feedback on performance and identify targets for improvement.</a:t>
            </a:r>
          </a:p>
          <a:p>
            <a:r>
              <a:rPr lang="en-GB" sz="1100" b="1" dirty="0"/>
              <a:t>Staff meetings:</a:t>
            </a:r>
          </a:p>
          <a:p>
            <a:pPr>
              <a:buFont typeface="Arial" pitchFamily="34" charset="0"/>
              <a:buChar char="•"/>
            </a:pPr>
            <a:r>
              <a:rPr lang="en-GB" sz="1100" dirty="0"/>
              <a:t>Opportunity to share best practice and discuss what went well.</a:t>
            </a:r>
          </a:p>
          <a:p>
            <a:pPr>
              <a:buFont typeface="Arial" pitchFamily="34" charset="0"/>
              <a:buChar char="•"/>
            </a:pPr>
            <a:r>
              <a:rPr lang="en-GB" sz="1100" dirty="0"/>
              <a:t>Concerns can be shared, issues raised and problems solved.</a:t>
            </a:r>
          </a:p>
          <a:p>
            <a:pPr>
              <a:buFont typeface="Arial" pitchFamily="34" charset="0"/>
              <a:buChar char="•"/>
            </a:pPr>
            <a:r>
              <a:rPr lang="en-GB" sz="1100" dirty="0"/>
              <a:t>Reminders of policies and procedures can be given and also updates and general information.</a:t>
            </a:r>
          </a:p>
        </p:txBody>
      </p:sp>
    </p:spTree>
    <p:extLst>
      <p:ext uri="{BB962C8B-B14F-4D97-AF65-F5344CB8AC3E}">
        <p14:creationId xmlns:p14="http://schemas.microsoft.com/office/powerpoint/2010/main" val="2477351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23" y="299812"/>
            <a:ext cx="5431971" cy="418646"/>
          </a:xfrm>
        </p:spPr>
        <p:style>
          <a:lnRef idx="2">
            <a:schemeClr val="dk1"/>
          </a:lnRef>
          <a:fillRef idx="1">
            <a:schemeClr val="lt1"/>
          </a:fillRef>
          <a:effectRef idx="0">
            <a:schemeClr val="dk1"/>
          </a:effectRef>
          <a:fontRef idx="minor">
            <a:schemeClr val="dk1"/>
          </a:fontRef>
        </p:style>
        <p:txBody>
          <a:bodyPr>
            <a:normAutofit/>
          </a:bodyPr>
          <a:lstStyle/>
          <a:p>
            <a:r>
              <a:rPr lang="en-GB" sz="1200" b="1" dirty="0"/>
              <a:t>Explaining discriminatory practice in health, social care or child care environments.</a:t>
            </a:r>
          </a:p>
        </p:txBody>
      </p:sp>
      <p:sp>
        <p:nvSpPr>
          <p:cNvPr id="4" name="TextBox 3"/>
          <p:cNvSpPr txBox="1"/>
          <p:nvPr/>
        </p:nvSpPr>
        <p:spPr>
          <a:xfrm>
            <a:off x="261256" y="888271"/>
            <a:ext cx="5499464"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b="1" dirty="0">
                <a:solidFill>
                  <a:srgbClr val="7030A0"/>
                </a:solidFill>
              </a:rPr>
              <a:t>Being patronising:  </a:t>
            </a:r>
            <a:r>
              <a:rPr lang="en-GB" sz="1200" dirty="0">
                <a:solidFill>
                  <a:schemeClr val="tx1"/>
                </a:solidFill>
              </a:rPr>
              <a:t>Talking down to someone, as though they are a child.</a:t>
            </a:r>
          </a:p>
        </p:txBody>
      </p:sp>
      <p:pic>
        <p:nvPicPr>
          <p:cNvPr id="5" name="Picture 4"/>
          <p:cNvPicPr>
            <a:picLocks noChangeAspect="1"/>
          </p:cNvPicPr>
          <p:nvPr/>
        </p:nvPicPr>
        <p:blipFill>
          <a:blip r:embed="rId2" cstate="print"/>
          <a:stretch>
            <a:fillRect/>
          </a:stretch>
        </p:blipFill>
        <p:spPr>
          <a:xfrm>
            <a:off x="5048773" y="940526"/>
            <a:ext cx="579170" cy="368150"/>
          </a:xfrm>
          <a:prstGeom prst="rect">
            <a:avLst/>
          </a:prstGeom>
        </p:spPr>
      </p:pic>
      <p:graphicFrame>
        <p:nvGraphicFramePr>
          <p:cNvPr id="6" name="Table 5"/>
          <p:cNvGraphicFramePr>
            <a:graphicFrameLocks noGrp="1"/>
          </p:cNvGraphicFramePr>
          <p:nvPr/>
        </p:nvGraphicFramePr>
        <p:xfrm>
          <a:off x="209006" y="1333620"/>
          <a:ext cx="6257108" cy="5303520"/>
        </p:xfrm>
        <a:graphic>
          <a:graphicData uri="http://schemas.openxmlformats.org/drawingml/2006/table">
            <a:tbl>
              <a:tblPr firstRow="1" bandRow="1">
                <a:tableStyleId>{073A0DAA-6AF3-43AB-8588-CEC1D06C72B9}</a:tableStyleId>
              </a:tblPr>
              <a:tblGrid>
                <a:gridCol w="1645920">
                  <a:extLst>
                    <a:ext uri="{9D8B030D-6E8A-4147-A177-3AD203B41FA5}">
                      <a16:colId xmlns:a16="http://schemas.microsoft.com/office/drawing/2014/main" val="20000"/>
                    </a:ext>
                  </a:extLst>
                </a:gridCol>
                <a:gridCol w="4611188">
                  <a:extLst>
                    <a:ext uri="{9D8B030D-6E8A-4147-A177-3AD203B41FA5}">
                      <a16:colId xmlns:a16="http://schemas.microsoft.com/office/drawing/2014/main" val="20001"/>
                    </a:ext>
                  </a:extLst>
                </a:gridCol>
              </a:tblGrid>
              <a:tr h="370840">
                <a:tc>
                  <a:txBody>
                    <a:bodyPr/>
                    <a:lstStyle/>
                    <a:p>
                      <a:pPr algn="ctr"/>
                      <a:r>
                        <a:rPr lang="en-GB" sz="1200" b="1" dirty="0"/>
                        <a:t>Discriminatory Practice</a:t>
                      </a:r>
                    </a:p>
                  </a:txBody>
                  <a:tcPr/>
                </a:tc>
                <a:tc>
                  <a:txBody>
                    <a:bodyPr/>
                    <a:lstStyle/>
                    <a:p>
                      <a:pPr algn="ctr"/>
                      <a:r>
                        <a:rPr lang="en-GB" sz="1200" dirty="0"/>
                        <a:t>Examples</a:t>
                      </a:r>
                    </a:p>
                  </a:txBody>
                  <a:tcPr/>
                </a:tc>
                <a:extLst>
                  <a:ext uri="{0D108BD9-81ED-4DB2-BD59-A6C34878D82A}">
                    <a16:rowId xmlns:a16="http://schemas.microsoft.com/office/drawing/2014/main" val="10000"/>
                  </a:ext>
                </a:extLst>
              </a:tr>
              <a:tr h="370840">
                <a:tc>
                  <a:txBody>
                    <a:bodyPr/>
                    <a:lstStyle/>
                    <a:p>
                      <a:r>
                        <a:rPr lang="en-GB" sz="1200" b="1" dirty="0"/>
                        <a:t>Stereotyping,</a:t>
                      </a:r>
                      <a:r>
                        <a:rPr lang="en-GB" sz="1200" b="1" baseline="0" dirty="0"/>
                        <a:t> labelling, prejudice</a:t>
                      </a:r>
                      <a:endParaRPr lang="en-GB" sz="1200" b="1" dirty="0"/>
                    </a:p>
                  </a:txBody>
                  <a:tcPr/>
                </a:tc>
                <a:tc>
                  <a:txBody>
                    <a:bodyPr/>
                    <a:lstStyle/>
                    <a:p>
                      <a:pPr>
                        <a:buFont typeface="Arial" pitchFamily="34" charset="0"/>
                        <a:buChar char="•"/>
                      </a:pPr>
                      <a:r>
                        <a:rPr lang="en-GB" sz="1200" dirty="0"/>
                        <a:t>Stereotyping: Sharon,</a:t>
                      </a:r>
                      <a:r>
                        <a:rPr lang="en-GB" sz="1200" baseline="0" dirty="0"/>
                        <a:t> a GP being impatient with her overweight patients, she thinks all overweight people are fat and lazy.</a:t>
                      </a:r>
                    </a:p>
                    <a:p>
                      <a:pPr>
                        <a:buFont typeface="Arial" pitchFamily="34" charset="0"/>
                        <a:buChar char="•"/>
                      </a:pPr>
                      <a:r>
                        <a:rPr lang="en-GB" sz="1200" baseline="0" dirty="0"/>
                        <a:t>Labelling – jumping to conclusions about someone, e.g. An unruly child, a confused and deaf old person.</a:t>
                      </a:r>
                    </a:p>
                    <a:p>
                      <a:pPr>
                        <a:buFont typeface="Arial" pitchFamily="34" charset="0"/>
                        <a:buChar char="•"/>
                      </a:pPr>
                      <a:r>
                        <a:rPr lang="en-GB" sz="1200" baseline="0" dirty="0"/>
                        <a:t>Prejudice – a care assistant refusing to bath a gay an or woman.</a:t>
                      </a:r>
                      <a:endParaRPr lang="en-GB" sz="1200" dirty="0"/>
                    </a:p>
                  </a:txBody>
                  <a:tcPr/>
                </a:tc>
                <a:extLst>
                  <a:ext uri="{0D108BD9-81ED-4DB2-BD59-A6C34878D82A}">
                    <a16:rowId xmlns:a16="http://schemas.microsoft.com/office/drawing/2014/main" val="10001"/>
                  </a:ext>
                </a:extLst>
              </a:tr>
              <a:tr h="370840">
                <a:tc>
                  <a:txBody>
                    <a:bodyPr/>
                    <a:lstStyle/>
                    <a:p>
                      <a:r>
                        <a:rPr lang="en-GB" sz="1200" b="1" dirty="0"/>
                        <a:t>Inadequate  care</a:t>
                      </a:r>
                    </a:p>
                  </a:txBody>
                  <a:tcPr/>
                </a:tc>
                <a:tc>
                  <a:txBody>
                    <a:bodyPr/>
                    <a:lstStyle/>
                    <a:p>
                      <a:pPr>
                        <a:buFont typeface="Arial" pitchFamily="34" charset="0"/>
                        <a:buChar char="•"/>
                      </a:pPr>
                      <a:r>
                        <a:rPr lang="en-GB" sz="1200" dirty="0"/>
                        <a:t>Not administering medication on time.</a:t>
                      </a:r>
                    </a:p>
                    <a:p>
                      <a:pPr>
                        <a:buFont typeface="Arial" pitchFamily="34" charset="0"/>
                        <a:buChar char="•"/>
                      </a:pPr>
                      <a:r>
                        <a:rPr lang="en-GB" sz="1200" dirty="0"/>
                        <a:t>Rough handling while bathing or dressing an individual</a:t>
                      </a:r>
                      <a:r>
                        <a:rPr lang="en-GB" sz="1200" baseline="0" dirty="0"/>
                        <a:t> – causing bruising.</a:t>
                      </a:r>
                    </a:p>
                    <a:p>
                      <a:pPr>
                        <a:buFont typeface="Arial" pitchFamily="34" charset="0"/>
                        <a:buChar char="•"/>
                      </a:pPr>
                      <a:r>
                        <a:rPr lang="en-GB" sz="1200" baseline="0" dirty="0"/>
                        <a:t>Not consulting or taking in to account an individual’s care preferences.</a:t>
                      </a:r>
                      <a:endParaRPr lang="en-GB" sz="1200" dirty="0"/>
                    </a:p>
                  </a:txBody>
                  <a:tcPr/>
                </a:tc>
                <a:extLst>
                  <a:ext uri="{0D108BD9-81ED-4DB2-BD59-A6C34878D82A}">
                    <a16:rowId xmlns:a16="http://schemas.microsoft.com/office/drawing/2014/main" val="10002"/>
                  </a:ext>
                </a:extLst>
              </a:tr>
              <a:tr h="370840">
                <a:tc>
                  <a:txBody>
                    <a:bodyPr/>
                    <a:lstStyle/>
                    <a:p>
                      <a:r>
                        <a:rPr lang="en-GB" sz="1200" b="1" dirty="0"/>
                        <a:t>Abuse and neglect</a:t>
                      </a:r>
                    </a:p>
                  </a:txBody>
                  <a:tcPr/>
                </a:tc>
                <a:tc>
                  <a:txBody>
                    <a:bodyPr/>
                    <a:lstStyle/>
                    <a:p>
                      <a:pPr>
                        <a:buFont typeface="Arial" pitchFamily="34" charset="0"/>
                        <a:buChar char="•"/>
                      </a:pPr>
                      <a:r>
                        <a:rPr lang="en-GB" sz="1200" dirty="0"/>
                        <a:t>Name calling, laughing at them or making derogatory</a:t>
                      </a:r>
                      <a:r>
                        <a:rPr lang="en-GB" sz="1200" baseline="0" dirty="0"/>
                        <a:t> comments.</a:t>
                      </a:r>
                    </a:p>
                    <a:p>
                      <a:pPr>
                        <a:buFont typeface="Arial" pitchFamily="34" charset="0"/>
                        <a:buChar char="•"/>
                      </a:pPr>
                      <a:r>
                        <a:rPr lang="en-GB" sz="1200" baseline="0" dirty="0"/>
                        <a:t>Hitting, punching or scratching.</a:t>
                      </a:r>
                    </a:p>
                    <a:p>
                      <a:pPr>
                        <a:buFont typeface="Arial" pitchFamily="34" charset="0"/>
                        <a:buChar char="•"/>
                      </a:pPr>
                      <a:r>
                        <a:rPr lang="en-GB" sz="1200" baseline="0" dirty="0"/>
                        <a:t>Failing to provide regular food and drinks (fluids) for a patient.</a:t>
                      </a:r>
                      <a:endParaRPr lang="en-GB" sz="1200" dirty="0"/>
                    </a:p>
                  </a:txBody>
                  <a:tcPr/>
                </a:tc>
                <a:extLst>
                  <a:ext uri="{0D108BD9-81ED-4DB2-BD59-A6C34878D82A}">
                    <a16:rowId xmlns:a16="http://schemas.microsoft.com/office/drawing/2014/main" val="10003"/>
                  </a:ext>
                </a:extLst>
              </a:tr>
              <a:tr h="370840">
                <a:tc>
                  <a:txBody>
                    <a:bodyPr/>
                    <a:lstStyle/>
                    <a:p>
                      <a:r>
                        <a:rPr lang="en-GB" sz="1200" b="1" dirty="0"/>
                        <a:t>Breach </a:t>
                      </a:r>
                      <a:r>
                        <a:rPr lang="en-GB" sz="1200" b="1" baseline="0" dirty="0"/>
                        <a:t> of health and safety</a:t>
                      </a:r>
                      <a:endParaRPr lang="en-GB" sz="1200" b="1" dirty="0"/>
                    </a:p>
                  </a:txBody>
                  <a:tcPr/>
                </a:tc>
                <a:tc>
                  <a:txBody>
                    <a:bodyPr/>
                    <a:lstStyle/>
                    <a:p>
                      <a:pPr>
                        <a:buFont typeface="Arial" pitchFamily="34" charset="0"/>
                        <a:buChar char="•"/>
                      </a:pPr>
                      <a:r>
                        <a:rPr lang="en-GB" sz="1200" dirty="0"/>
                        <a:t>Forgetting</a:t>
                      </a:r>
                      <a:r>
                        <a:rPr lang="en-GB" sz="1200" baseline="0" dirty="0"/>
                        <a:t> to lock the drugs cabinet.</a:t>
                      </a:r>
                    </a:p>
                    <a:p>
                      <a:pPr>
                        <a:buFont typeface="Arial" pitchFamily="34" charset="0"/>
                        <a:buChar char="•"/>
                      </a:pPr>
                      <a:r>
                        <a:rPr lang="en-GB" sz="1200" baseline="0" dirty="0"/>
                        <a:t>Not using sharps box to dispose of syringes.</a:t>
                      </a:r>
                    </a:p>
                    <a:p>
                      <a:pPr>
                        <a:buFont typeface="Arial" pitchFamily="34" charset="0"/>
                        <a:buChar char="•"/>
                      </a:pPr>
                      <a:r>
                        <a:rPr lang="en-GB" sz="1200" baseline="0" dirty="0"/>
                        <a:t>Moving a patient from a bed to chair without assistance.</a:t>
                      </a:r>
                    </a:p>
                    <a:p>
                      <a:pPr>
                        <a:buFont typeface="Arial" pitchFamily="34" charset="0"/>
                        <a:buChar char="•"/>
                      </a:pPr>
                      <a:r>
                        <a:rPr lang="en-GB" sz="1200" baseline="0" dirty="0"/>
                        <a:t>Failing to regularly check equipment for damage or wear and tear.</a:t>
                      </a:r>
                    </a:p>
                    <a:p>
                      <a:pPr>
                        <a:buFont typeface="Arial" pitchFamily="34" charset="0"/>
                        <a:buChar char="•"/>
                      </a:pPr>
                      <a:r>
                        <a:rPr lang="en-GB" sz="1200" baseline="0" dirty="0"/>
                        <a:t>Lack of supervision in a child care environment.</a:t>
                      </a:r>
                    </a:p>
                    <a:p>
                      <a:pPr>
                        <a:buFont typeface="Arial" pitchFamily="34" charset="0"/>
                        <a:buChar char="•"/>
                      </a:pPr>
                      <a:r>
                        <a:rPr lang="en-GB" sz="1200" baseline="0" dirty="0"/>
                        <a:t>Lack of hygiene when preparing food.</a:t>
                      </a:r>
                    </a:p>
                    <a:p>
                      <a:pPr>
                        <a:buFont typeface="Arial" pitchFamily="34" charset="0"/>
                        <a:buChar char="•"/>
                      </a:pPr>
                      <a:r>
                        <a:rPr lang="en-GB" sz="1200" baseline="0" dirty="0"/>
                        <a:t>Failing to carry out risk assessments for activities.</a:t>
                      </a:r>
                      <a:endParaRPr lang="en-GB" sz="1200" dirty="0"/>
                    </a:p>
                  </a:txBody>
                  <a:tcPr/>
                </a:tc>
                <a:extLst>
                  <a:ext uri="{0D108BD9-81ED-4DB2-BD59-A6C34878D82A}">
                    <a16:rowId xmlns:a16="http://schemas.microsoft.com/office/drawing/2014/main" val="10004"/>
                  </a:ext>
                </a:extLst>
              </a:tr>
              <a:tr h="370840">
                <a:tc>
                  <a:txBody>
                    <a:bodyPr/>
                    <a:lstStyle/>
                    <a:p>
                      <a:r>
                        <a:rPr lang="en-GB" sz="1200" b="1" dirty="0"/>
                        <a:t>Being patronising</a:t>
                      </a:r>
                    </a:p>
                  </a:txBody>
                  <a:tcPr/>
                </a:tc>
                <a:tc>
                  <a:txBody>
                    <a:bodyPr/>
                    <a:lstStyle/>
                    <a:p>
                      <a:pPr>
                        <a:buFont typeface="Arial" pitchFamily="34" charset="0"/>
                        <a:buChar char="•"/>
                      </a:pPr>
                      <a:r>
                        <a:rPr lang="en-GB" sz="1200" dirty="0"/>
                        <a:t>Sharon – a practice nurse always speaking very loudly and slowly to all the older adults attending</a:t>
                      </a:r>
                      <a:r>
                        <a:rPr lang="en-GB" sz="1200" baseline="0" dirty="0"/>
                        <a:t> the surgery just in case they are deaf or a little confused.</a:t>
                      </a:r>
                    </a:p>
                    <a:p>
                      <a:pPr>
                        <a:buFont typeface="Arial" pitchFamily="34" charset="0"/>
                        <a:buChar char="•"/>
                      </a:pPr>
                      <a:r>
                        <a:rPr lang="en-GB" sz="1200" baseline="0" dirty="0"/>
                        <a:t>Tony – healthcare assistant calling all his patients ‘love’, ‘sweetheart’ or ‘dear’ to be friendly and put them at ease.</a:t>
                      </a:r>
                      <a:endParaRPr lang="en-GB" sz="1200" dirty="0"/>
                    </a:p>
                  </a:txBody>
                  <a:tcPr/>
                </a:tc>
                <a:extLst>
                  <a:ext uri="{0D108BD9-81ED-4DB2-BD59-A6C34878D82A}">
                    <a16:rowId xmlns:a16="http://schemas.microsoft.com/office/drawing/2014/main" val="10005"/>
                  </a:ext>
                </a:extLst>
              </a:tr>
            </a:tbl>
          </a:graphicData>
        </a:graphic>
      </p:graphicFrame>
      <p:sp>
        <p:nvSpPr>
          <p:cNvPr id="8" name="TextBox 7"/>
          <p:cNvSpPr txBox="1"/>
          <p:nvPr/>
        </p:nvSpPr>
        <p:spPr>
          <a:xfrm>
            <a:off x="6648994" y="261257"/>
            <a:ext cx="538189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Choosing an appropriate action/response to promote equality, diversity and rights in health, social care and child care environments.</a:t>
            </a:r>
          </a:p>
        </p:txBody>
      </p:sp>
      <p:sp>
        <p:nvSpPr>
          <p:cNvPr id="9" name="TextBox 8"/>
          <p:cNvSpPr txBox="1"/>
          <p:nvPr/>
        </p:nvSpPr>
        <p:spPr>
          <a:xfrm>
            <a:off x="6648994" y="888274"/>
            <a:ext cx="5381897"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Equality, diversity and rights can be promoted in health, social care and child care setting in a variety of different ways. This can include; challenging discriminatory practice, providing training, applying values of care and using complaints and whistle blowing procedures.</a:t>
            </a:r>
          </a:p>
        </p:txBody>
      </p:sp>
      <p:sp>
        <p:nvSpPr>
          <p:cNvPr id="10" name="TextBox 9"/>
          <p:cNvSpPr txBox="1"/>
          <p:nvPr/>
        </p:nvSpPr>
        <p:spPr>
          <a:xfrm>
            <a:off x="6662058" y="1632857"/>
            <a:ext cx="3226525" cy="276999"/>
          </a:xfrm>
          <a:prstGeom prst="rect">
            <a:avLst/>
          </a:prstGeom>
          <a:noFill/>
        </p:spPr>
        <p:txBody>
          <a:bodyPr wrap="square" rtlCol="0">
            <a:spAutoFit/>
          </a:bodyPr>
          <a:lstStyle/>
          <a:p>
            <a:r>
              <a:rPr lang="en-GB" sz="1200" b="1" dirty="0"/>
              <a:t>Methods of challenging discriminatory practice.</a:t>
            </a:r>
          </a:p>
        </p:txBody>
      </p:sp>
      <p:graphicFrame>
        <p:nvGraphicFramePr>
          <p:cNvPr id="11" name="Table 10"/>
          <p:cNvGraphicFramePr>
            <a:graphicFrameLocks noGrp="1"/>
          </p:cNvGraphicFramePr>
          <p:nvPr/>
        </p:nvGraphicFramePr>
        <p:xfrm>
          <a:off x="6701246" y="2013107"/>
          <a:ext cx="5251268" cy="4481248"/>
        </p:xfrm>
        <a:graphic>
          <a:graphicData uri="http://schemas.openxmlformats.org/drawingml/2006/table">
            <a:tbl>
              <a:tblPr firstRow="1" bandRow="1">
                <a:tableStyleId>{793D81CF-94F2-401A-BA57-92F5A7B2D0C5}</a:tableStyleId>
              </a:tblPr>
              <a:tblGrid>
                <a:gridCol w="2006480">
                  <a:extLst>
                    <a:ext uri="{9D8B030D-6E8A-4147-A177-3AD203B41FA5}">
                      <a16:colId xmlns:a16="http://schemas.microsoft.com/office/drawing/2014/main" val="20000"/>
                    </a:ext>
                  </a:extLst>
                </a:gridCol>
                <a:gridCol w="3244788">
                  <a:extLst>
                    <a:ext uri="{9D8B030D-6E8A-4147-A177-3AD203B41FA5}">
                      <a16:colId xmlns:a16="http://schemas.microsoft.com/office/drawing/2014/main" val="20001"/>
                    </a:ext>
                  </a:extLst>
                </a:gridCol>
              </a:tblGrid>
              <a:tr h="363784">
                <a:tc>
                  <a:txBody>
                    <a:bodyPr/>
                    <a:lstStyle/>
                    <a:p>
                      <a:pPr algn="ctr"/>
                      <a:r>
                        <a:rPr lang="en-GB" sz="1200" b="1" dirty="0"/>
                        <a:t>Method of challenging</a:t>
                      </a:r>
                    </a:p>
                  </a:txBody>
                  <a:tcPr/>
                </a:tc>
                <a:tc>
                  <a:txBody>
                    <a:bodyPr/>
                    <a:lstStyle/>
                    <a:p>
                      <a:pPr algn="ctr"/>
                      <a:r>
                        <a:rPr lang="en-GB" sz="1200" b="1" dirty="0"/>
                        <a:t>Actions to take</a:t>
                      </a:r>
                    </a:p>
                  </a:txBody>
                  <a:tcPr/>
                </a:tc>
                <a:extLst>
                  <a:ext uri="{0D108BD9-81ED-4DB2-BD59-A6C34878D82A}">
                    <a16:rowId xmlns:a16="http://schemas.microsoft.com/office/drawing/2014/main" val="10000"/>
                  </a:ext>
                </a:extLst>
              </a:tr>
              <a:tr h="1373027">
                <a:tc>
                  <a:txBody>
                    <a:bodyPr/>
                    <a:lstStyle/>
                    <a:p>
                      <a:r>
                        <a:rPr lang="en-GB" sz="1200" b="1" dirty="0"/>
                        <a:t>Challenge at the time.</a:t>
                      </a:r>
                    </a:p>
                  </a:txBody>
                  <a:tcPr/>
                </a:tc>
                <a:tc>
                  <a:txBody>
                    <a:bodyPr/>
                    <a:lstStyle/>
                    <a:p>
                      <a:pPr>
                        <a:buFont typeface="Arial" pitchFamily="34" charset="0"/>
                        <a:buChar char="•"/>
                      </a:pPr>
                      <a:r>
                        <a:rPr lang="en-GB" sz="1200" dirty="0"/>
                        <a:t>Speak to the person and explain</a:t>
                      </a:r>
                      <a:r>
                        <a:rPr lang="en-GB" sz="1200" baseline="0" dirty="0"/>
                        <a:t> how they are discriminating to raise their awareness.</a:t>
                      </a:r>
                    </a:p>
                    <a:p>
                      <a:pPr>
                        <a:buFont typeface="Arial" pitchFamily="34" charset="0"/>
                        <a:buChar char="•"/>
                      </a:pPr>
                      <a:r>
                        <a:rPr lang="en-GB" sz="1200" baseline="0" dirty="0"/>
                        <a:t>Ask them to reflect on their actions and what they’ve said.</a:t>
                      </a:r>
                    </a:p>
                    <a:p>
                      <a:pPr>
                        <a:buFont typeface="Arial" pitchFamily="34" charset="0"/>
                        <a:buChar char="•"/>
                      </a:pPr>
                      <a:r>
                        <a:rPr lang="en-GB" sz="1200" baseline="0" dirty="0"/>
                        <a:t>Encourage the person who has used discriminatory language to speak to the person discriminated against and apologise</a:t>
                      </a:r>
                      <a:endParaRPr lang="en-GB" sz="1200" dirty="0"/>
                    </a:p>
                  </a:txBody>
                  <a:tcPr/>
                </a:tc>
                <a:extLst>
                  <a:ext uri="{0D108BD9-81ED-4DB2-BD59-A6C34878D82A}">
                    <a16:rowId xmlns:a16="http://schemas.microsoft.com/office/drawing/2014/main" val="10001"/>
                  </a:ext>
                </a:extLst>
              </a:tr>
              <a:tr h="1189957">
                <a:tc>
                  <a:txBody>
                    <a:bodyPr/>
                    <a:lstStyle/>
                    <a:p>
                      <a:r>
                        <a:rPr lang="en-GB" sz="1200" b="1" dirty="0"/>
                        <a:t>Challenge afterwards through procedures.</a:t>
                      </a:r>
                    </a:p>
                  </a:txBody>
                  <a:tcPr/>
                </a:tc>
                <a:tc>
                  <a:txBody>
                    <a:bodyPr/>
                    <a:lstStyle/>
                    <a:p>
                      <a:pPr>
                        <a:buFont typeface="Arial" pitchFamily="34" charset="0"/>
                        <a:buChar char="•"/>
                      </a:pPr>
                      <a:r>
                        <a:rPr lang="en-GB" sz="1200" dirty="0"/>
                        <a:t>Show the</a:t>
                      </a:r>
                      <a:r>
                        <a:rPr lang="en-GB" sz="1200" baseline="0" dirty="0"/>
                        <a:t> individual the relevant policy – bullying, confidentiality, equal opportunities etc.</a:t>
                      </a:r>
                    </a:p>
                    <a:p>
                      <a:pPr>
                        <a:buFont typeface="Arial" pitchFamily="34" charset="0"/>
                        <a:buChar char="•"/>
                      </a:pPr>
                      <a:r>
                        <a:rPr lang="en-GB" sz="1200" baseline="0" dirty="0"/>
                        <a:t>Discussions at senior management level – so they can address the matter with training or disciplinary action to raise awareness of the serious nature of the incident.</a:t>
                      </a:r>
                      <a:endParaRPr lang="en-GB" sz="1200" dirty="0"/>
                    </a:p>
                  </a:txBody>
                  <a:tcPr/>
                </a:tc>
                <a:extLst>
                  <a:ext uri="{0D108BD9-81ED-4DB2-BD59-A6C34878D82A}">
                    <a16:rowId xmlns:a16="http://schemas.microsoft.com/office/drawing/2014/main" val="10002"/>
                  </a:ext>
                </a:extLst>
              </a:tr>
              <a:tr h="1373027">
                <a:tc>
                  <a:txBody>
                    <a:bodyPr/>
                    <a:lstStyle/>
                    <a:p>
                      <a:r>
                        <a:rPr lang="en-GB" sz="1200" b="1" dirty="0"/>
                        <a:t>Challenge through</a:t>
                      </a:r>
                      <a:r>
                        <a:rPr lang="en-GB" sz="1200" b="1" baseline="0" dirty="0"/>
                        <a:t> long-term proactive campaigning</a:t>
                      </a:r>
                      <a:endParaRPr lang="en-GB" sz="1200" b="1" dirty="0"/>
                    </a:p>
                  </a:txBody>
                  <a:tcPr/>
                </a:tc>
                <a:tc>
                  <a:txBody>
                    <a:bodyPr/>
                    <a:lstStyle/>
                    <a:p>
                      <a:pPr>
                        <a:buFont typeface="Arial" pitchFamily="34" charset="0"/>
                        <a:buChar char="•"/>
                      </a:pPr>
                      <a:r>
                        <a:rPr lang="en-GB" sz="1200" dirty="0"/>
                        <a:t>Providing regular</a:t>
                      </a:r>
                      <a:r>
                        <a:rPr lang="en-GB" sz="1200" baseline="0" dirty="0"/>
                        <a:t> training for staff over time to raise awareness including; correct working practices – enabling them to address the issue if they observe any discriminatory practice.</a:t>
                      </a:r>
                    </a:p>
                    <a:p>
                      <a:pPr>
                        <a:buFont typeface="Arial" pitchFamily="34" charset="0"/>
                        <a:buChar char="•"/>
                      </a:pPr>
                      <a:r>
                        <a:rPr lang="en-GB" sz="1200" dirty="0"/>
                        <a:t>Ensuring</a:t>
                      </a:r>
                      <a:r>
                        <a:rPr lang="en-GB" sz="1200" baseline="0" dirty="0"/>
                        <a:t> the person who has been discriminating is sent on an equality and diversity course.</a:t>
                      </a:r>
                    </a:p>
                    <a:p>
                      <a:pPr>
                        <a:buFont typeface="Arial" pitchFamily="34" charset="0"/>
                        <a:buChar char="•"/>
                      </a:pPr>
                      <a:r>
                        <a:rPr lang="en-GB" sz="1200" baseline="0" dirty="0"/>
                        <a:t>Values of care training sessions or workshops.</a:t>
                      </a:r>
                      <a:endParaRPr lang="en-GB"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52149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29" y="179146"/>
            <a:ext cx="3935278" cy="309051"/>
          </a:xfrm>
        </p:spPr>
        <p:style>
          <a:lnRef idx="2">
            <a:schemeClr val="dk1"/>
          </a:lnRef>
          <a:fillRef idx="1">
            <a:schemeClr val="lt1"/>
          </a:fillRef>
          <a:effectRef idx="0">
            <a:schemeClr val="dk1"/>
          </a:effectRef>
          <a:fontRef idx="minor">
            <a:schemeClr val="dk1"/>
          </a:fontRef>
        </p:style>
        <p:txBody>
          <a:bodyPr>
            <a:normAutofit/>
          </a:bodyPr>
          <a:lstStyle/>
          <a:p>
            <a:r>
              <a:rPr lang="en-US" sz="1200" b="1" dirty="0"/>
              <a:t>Other methods for challenging discrimination can include:</a:t>
            </a:r>
            <a:endParaRPr lang="en-GB" sz="1200" b="1" dirty="0"/>
          </a:p>
        </p:txBody>
      </p:sp>
      <p:sp>
        <p:nvSpPr>
          <p:cNvPr id="3" name="Content Placeholder 2"/>
          <p:cNvSpPr>
            <a:spLocks noGrp="1"/>
          </p:cNvSpPr>
          <p:nvPr>
            <p:ph idx="1"/>
          </p:nvPr>
        </p:nvSpPr>
        <p:spPr>
          <a:xfrm>
            <a:off x="193728" y="581186"/>
            <a:ext cx="5346916" cy="5959098"/>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en-US" sz="1200" b="1" dirty="0"/>
              <a:t>Applying the values of care:</a:t>
            </a:r>
          </a:p>
          <a:p>
            <a:pPr marL="0" indent="0">
              <a:buNone/>
            </a:pPr>
            <a:r>
              <a:rPr lang="en-US" sz="1200" dirty="0"/>
              <a:t>This ensures that individuals using health, social care and child care environments receive appropriate care, do not experience discriminatory attitudes and have their rights supported and their diversity is valued.</a:t>
            </a:r>
          </a:p>
          <a:p>
            <a:pPr marL="0" indent="0">
              <a:buNone/>
            </a:pPr>
            <a:r>
              <a:rPr lang="en-US" sz="1200" b="1" dirty="0"/>
              <a:t>Providing information on complaints procedures and whistleblowing:</a:t>
            </a:r>
          </a:p>
          <a:p>
            <a:r>
              <a:rPr lang="en-US" sz="1200" dirty="0"/>
              <a:t>Having a complaints procedure in place means that service users will know what to do and who to speak to if they feel their rights or care needs are not being met.</a:t>
            </a:r>
          </a:p>
          <a:p>
            <a:r>
              <a:rPr lang="en-US" sz="1200" dirty="0"/>
              <a:t>Reassures service users, their families and practitioners that their concerns will be taken seriously.</a:t>
            </a:r>
          </a:p>
          <a:p>
            <a:r>
              <a:rPr lang="en-US" sz="1200" dirty="0"/>
              <a:t>In extremely serious circumstances, whistleblowing involves raising concerns about poor practice with an outside authority such as the CQC or </a:t>
            </a:r>
            <a:r>
              <a:rPr lang="en-US" sz="1200" dirty="0" err="1"/>
              <a:t>Ofsted</a:t>
            </a:r>
            <a:r>
              <a:rPr lang="en-US" sz="1200" dirty="0"/>
              <a:t> – they will then launch an investigation and ensure appropriate actions are taken. Actions may include; closing a setting down or prosecuting staff</a:t>
            </a:r>
          </a:p>
          <a:p>
            <a:pPr marL="0" indent="0">
              <a:buNone/>
            </a:pPr>
            <a:r>
              <a:rPr lang="en-US" sz="1200" b="1" dirty="0"/>
              <a:t>Advocacy services information provided:</a:t>
            </a:r>
          </a:p>
          <a:p>
            <a:pPr marL="0" indent="0">
              <a:buNone/>
            </a:pPr>
            <a:r>
              <a:rPr lang="en-US" sz="1200" dirty="0"/>
              <a:t>An advocate is independent and represents an individual’s wishes and views to make sure that their rights and needs are recognized. They act in the best interest of the individual and speak on their behalf id they cannot speak for themselves.</a:t>
            </a:r>
          </a:p>
          <a:p>
            <a:pPr marL="0" indent="0">
              <a:buNone/>
            </a:pPr>
            <a:r>
              <a:rPr lang="en-US" sz="1200" b="1" dirty="0"/>
              <a:t>Implementing legislation, codes of practice and policies:</a:t>
            </a:r>
          </a:p>
          <a:p>
            <a:r>
              <a:rPr lang="en-US" sz="1200" dirty="0"/>
              <a:t>Promoting good practice by providing guidance regarding the aspects of care in the codes of practice, policies and legislation ensuring staff are able to respond and act appropriately in any situation.</a:t>
            </a:r>
          </a:p>
          <a:p>
            <a:r>
              <a:rPr lang="en-US" sz="1200" dirty="0"/>
              <a:t>Professional conduct and expectations are clear.</a:t>
            </a:r>
          </a:p>
          <a:p>
            <a:r>
              <a:rPr lang="en-US" sz="1200" dirty="0"/>
              <a:t>Ensures service users, families, practitioners and staff are reassured and feel safe and secure and makes sure that there is a system of redress.</a:t>
            </a:r>
          </a:p>
          <a:p>
            <a:pPr marL="0" indent="0">
              <a:buNone/>
            </a:pPr>
            <a:r>
              <a:rPr lang="en-US" sz="1200" b="1" dirty="0"/>
              <a:t>Dealing with conflict:</a:t>
            </a:r>
          </a:p>
          <a:p>
            <a:pPr marL="0" indent="0">
              <a:buNone/>
            </a:pPr>
            <a:r>
              <a:rPr lang="en-US" sz="1200" dirty="0"/>
              <a:t>Needs to be handled in a manner that involves active listening, remaining calm, objective and showing empathy. Situations should be approached positively and actively seek to find solutions.</a:t>
            </a:r>
          </a:p>
          <a:p>
            <a:pPr marL="0" indent="0">
              <a:buNone/>
            </a:pPr>
            <a:r>
              <a:rPr lang="en-US" sz="1200" b="1" dirty="0"/>
              <a:t>Training, mentoring and monitoring: </a:t>
            </a:r>
          </a:p>
          <a:p>
            <a:pPr marL="0" indent="0">
              <a:buNone/>
            </a:pPr>
            <a:r>
              <a:rPr lang="en-US" sz="1200" dirty="0"/>
              <a:t>See examples of best practice in the table ‘</a:t>
            </a:r>
            <a:r>
              <a:rPr lang="en-GB" sz="1200" dirty="0"/>
              <a:t>Other methods for promoting best practice’ on the first page of this KO.</a:t>
            </a:r>
            <a:endParaRPr lang="en-US" sz="1200" b="1" dirty="0"/>
          </a:p>
          <a:p>
            <a:pPr marL="0" indent="0">
              <a:buNone/>
            </a:pPr>
            <a:endParaRPr lang="en-GB" sz="1100" b="1" dirty="0"/>
          </a:p>
        </p:txBody>
      </p:sp>
      <p:sp>
        <p:nvSpPr>
          <p:cNvPr id="5" name="TextBox 4"/>
          <p:cNvSpPr txBox="1"/>
          <p:nvPr/>
        </p:nvSpPr>
        <p:spPr>
          <a:xfrm>
            <a:off x="5951349" y="581186"/>
            <a:ext cx="5990095" cy="22159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b="1" dirty="0"/>
              <a:t>Exam Tips:</a:t>
            </a:r>
          </a:p>
          <a:p>
            <a:pPr marL="285750" indent="-285750">
              <a:buFont typeface="Arial" panose="020B0604020202020204" pitchFamily="34" charset="0"/>
              <a:buChar char="•"/>
            </a:pPr>
            <a:r>
              <a:rPr lang="en-US" sz="1100" dirty="0"/>
              <a:t>You need to be able to explain how aspects of good practice like mentoring, monitoring and following agreed ways of working can improve standards of care.</a:t>
            </a:r>
          </a:p>
          <a:p>
            <a:pPr marL="285750" indent="-285750">
              <a:buFont typeface="Arial" panose="020B0604020202020204" pitchFamily="34" charset="0"/>
              <a:buChar char="•"/>
            </a:pPr>
            <a:r>
              <a:rPr lang="en-US" sz="1100" dirty="0"/>
              <a:t>Be able to recognize and explain examples of discriminatory practice using the correct terminology - </a:t>
            </a:r>
            <a:r>
              <a:rPr lang="en-US" sz="1600" dirty="0"/>
              <a:t> </a:t>
            </a:r>
            <a:r>
              <a:rPr lang="en-US" sz="1100" dirty="0"/>
              <a:t>page 2 of this KO - </a:t>
            </a:r>
            <a:r>
              <a:rPr lang="en-GB" sz="1100" dirty="0"/>
              <a:t>Explaining discriminatory practice in health, social care or child care environments table.</a:t>
            </a:r>
          </a:p>
          <a:p>
            <a:pPr marL="285750" indent="-285750">
              <a:buFont typeface="Arial" panose="020B0604020202020204" pitchFamily="34" charset="0"/>
              <a:buChar char="•"/>
            </a:pPr>
            <a:r>
              <a:rPr lang="en-US" sz="1100" dirty="0"/>
              <a:t>Ensure you can </a:t>
            </a:r>
            <a:r>
              <a:rPr lang="en-US" sz="1100" dirty="0" err="1"/>
              <a:t>recognise</a:t>
            </a:r>
            <a:r>
              <a:rPr lang="en-US" sz="1100" dirty="0"/>
              <a:t> and explain examples of discriminatory practice – test yourself with the images below!</a:t>
            </a:r>
          </a:p>
          <a:p>
            <a:pPr marL="285750" indent="-285750">
              <a:buFont typeface="Arial" panose="020B0604020202020204" pitchFamily="34" charset="0"/>
              <a:buChar char="•"/>
            </a:pPr>
            <a:r>
              <a:rPr lang="en-US" sz="1100" dirty="0"/>
              <a:t>Use your knowledge from different arts of the specification, like applying values of care, rights, legislation and national initiatives to answer exam questions.</a:t>
            </a:r>
          </a:p>
          <a:p>
            <a:pPr marL="285750" indent="-285750">
              <a:buFont typeface="Arial" panose="020B0604020202020204" pitchFamily="34" charset="0"/>
              <a:buChar char="•"/>
            </a:pPr>
            <a:r>
              <a:rPr lang="en-US" sz="1100" dirty="0"/>
              <a:t>Choose appropriate actions to challenge discriminatory practice and to promote equality, diversity and rights in health, social care and child care environments in exam questions.</a:t>
            </a:r>
            <a:endParaRPr lang="en-GB" sz="1100" dirty="0"/>
          </a:p>
        </p:txBody>
      </p:sp>
      <p:pic>
        <p:nvPicPr>
          <p:cNvPr id="6" name="Picture 5"/>
          <p:cNvPicPr>
            <a:picLocks noChangeAspect="1"/>
          </p:cNvPicPr>
          <p:nvPr/>
        </p:nvPicPr>
        <p:blipFill rotWithShape="1">
          <a:blip r:embed="rId2"/>
          <a:srcRect l="2656" t="16790" r="989" b="9354"/>
          <a:stretch/>
        </p:blipFill>
        <p:spPr>
          <a:xfrm>
            <a:off x="7167965" y="2913134"/>
            <a:ext cx="3549114" cy="3627150"/>
          </a:xfrm>
          <a:prstGeom prst="rect">
            <a:avLst/>
          </a:prstGeom>
        </p:spPr>
      </p:pic>
    </p:spTree>
    <p:extLst>
      <p:ext uri="{BB962C8B-B14F-4D97-AF65-F5344CB8AC3E}">
        <p14:creationId xmlns:p14="http://schemas.microsoft.com/office/powerpoint/2010/main" val="348250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13" y="340187"/>
            <a:ext cx="2320636" cy="416271"/>
          </a:xfrm>
        </p:spPr>
        <p:style>
          <a:lnRef idx="2">
            <a:schemeClr val="dk1"/>
          </a:lnRef>
          <a:fillRef idx="1">
            <a:schemeClr val="lt1"/>
          </a:fillRef>
          <a:effectRef idx="0">
            <a:schemeClr val="dk1"/>
          </a:effectRef>
          <a:fontRef idx="minor">
            <a:schemeClr val="dk1"/>
          </a:fontRef>
        </p:style>
        <p:txBody>
          <a:bodyPr>
            <a:normAutofit/>
          </a:bodyPr>
          <a:lstStyle/>
          <a:p>
            <a:r>
              <a:rPr lang="en-US" sz="1400" b="1" dirty="0"/>
              <a:t>What are values of care?</a:t>
            </a:r>
            <a:endParaRPr lang="en-GB" sz="1400" b="1" dirty="0"/>
          </a:p>
        </p:txBody>
      </p:sp>
      <p:sp>
        <p:nvSpPr>
          <p:cNvPr id="4" name="TextBox 3"/>
          <p:cNvSpPr txBox="1"/>
          <p:nvPr/>
        </p:nvSpPr>
        <p:spPr>
          <a:xfrm>
            <a:off x="389313" y="931025"/>
            <a:ext cx="343454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The values of care are core principles that underpin the work of those providing health, social care and child care services. They are a set of guidelines and ways of working for care settings and their staff.</a:t>
            </a:r>
          </a:p>
          <a:p>
            <a:endParaRPr lang="en-US" sz="1200" dirty="0"/>
          </a:p>
          <a:p>
            <a:r>
              <a:rPr lang="en-US" sz="1200" dirty="0"/>
              <a:t>Applying he values of care ensures that individuals using health, social care and child care environments receive appropriate care, do not experience discriminatory attitudes, and have diversity value and their rights supported.</a:t>
            </a:r>
            <a:endParaRPr lang="en-GB" sz="1200" dirty="0"/>
          </a:p>
        </p:txBody>
      </p:sp>
      <p:sp>
        <p:nvSpPr>
          <p:cNvPr id="5" name="TextBox 4"/>
          <p:cNvSpPr txBox="1"/>
          <p:nvPr/>
        </p:nvSpPr>
        <p:spPr>
          <a:xfrm>
            <a:off x="389313" y="3034145"/>
            <a:ext cx="343454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Values of care in health &amp; social care services.</a:t>
            </a:r>
            <a:endParaRPr lang="en-GB" sz="1200" b="1" dirty="0"/>
          </a:p>
        </p:txBody>
      </p:sp>
      <p:sp>
        <p:nvSpPr>
          <p:cNvPr id="6" name="TextBox 5"/>
          <p:cNvSpPr txBox="1"/>
          <p:nvPr/>
        </p:nvSpPr>
        <p:spPr>
          <a:xfrm>
            <a:off x="389313" y="3507971"/>
            <a:ext cx="3434542"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The values of care in health &amp; social care services focus on:</a:t>
            </a:r>
          </a:p>
          <a:p>
            <a:pPr marL="171450" indent="-171450">
              <a:buFont typeface="Arial" panose="020B0604020202020204" pitchFamily="34" charset="0"/>
              <a:buChar char="•"/>
            </a:pPr>
            <a:r>
              <a:rPr lang="en-US" sz="1200" dirty="0"/>
              <a:t>Promoting equality and diversity</a:t>
            </a:r>
          </a:p>
          <a:p>
            <a:pPr marL="171450" indent="-171450">
              <a:buFont typeface="Arial" panose="020B0604020202020204" pitchFamily="34" charset="0"/>
              <a:buChar char="•"/>
            </a:pPr>
            <a:r>
              <a:rPr lang="en-US" sz="1200" dirty="0"/>
              <a:t>Promoting individual rights and beliefs</a:t>
            </a:r>
          </a:p>
          <a:p>
            <a:pPr marL="171450" indent="-171450">
              <a:buFont typeface="Arial" panose="020B0604020202020204" pitchFamily="34" charset="0"/>
              <a:buChar char="•"/>
            </a:pPr>
            <a:r>
              <a:rPr lang="en-US" sz="1200" dirty="0"/>
              <a:t>Maintaining confidentiality</a:t>
            </a:r>
            <a:endParaRPr lang="en-GB" sz="1200" dirty="0"/>
          </a:p>
        </p:txBody>
      </p:sp>
      <p:sp>
        <p:nvSpPr>
          <p:cNvPr id="8" name="TextBox 7"/>
          <p:cNvSpPr txBox="1"/>
          <p:nvPr/>
        </p:nvSpPr>
        <p:spPr>
          <a:xfrm>
            <a:off x="249382" y="4896196"/>
            <a:ext cx="3574473"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200" b="1" dirty="0">
              <a:solidFill>
                <a:srgbClr val="7030A0"/>
              </a:solidFill>
            </a:endParaRPr>
          </a:p>
          <a:p>
            <a:endParaRPr lang="en-US" sz="1200" b="1" dirty="0">
              <a:solidFill>
                <a:srgbClr val="7030A0"/>
              </a:solidFill>
            </a:endParaRPr>
          </a:p>
          <a:p>
            <a:r>
              <a:rPr lang="en-US" sz="1200" b="1" dirty="0">
                <a:solidFill>
                  <a:srgbClr val="7030A0"/>
                </a:solidFill>
              </a:rPr>
              <a:t>Need-to-know-basis:</a:t>
            </a:r>
          </a:p>
          <a:p>
            <a:r>
              <a:rPr lang="en-US" sz="1200" dirty="0">
                <a:solidFill>
                  <a:schemeClr val="tx1"/>
                </a:solidFill>
              </a:rPr>
              <a:t>Information is shared only with those directly involved with the care and support of the individuals. Access to information is restricted to those who have clear reason to access it when providing care and support for an individual.</a:t>
            </a:r>
            <a:r>
              <a:rPr lang="en-US" sz="1200" dirty="0">
                <a:solidFill>
                  <a:srgbClr val="7030A0"/>
                </a:solidFill>
              </a:rPr>
              <a:t> </a:t>
            </a:r>
            <a:endParaRPr lang="en-GB" sz="1200" dirty="0">
              <a:solidFill>
                <a:srgbClr val="7030A0"/>
              </a:solidFill>
            </a:endParaRPr>
          </a:p>
        </p:txBody>
      </p:sp>
      <p:pic>
        <p:nvPicPr>
          <p:cNvPr id="7" name="Picture 6"/>
          <p:cNvPicPr>
            <a:picLocks noChangeAspect="1"/>
          </p:cNvPicPr>
          <p:nvPr/>
        </p:nvPicPr>
        <p:blipFill>
          <a:blip r:embed="rId2" cstate="print"/>
          <a:stretch>
            <a:fillRect/>
          </a:stretch>
        </p:blipFill>
        <p:spPr>
          <a:xfrm>
            <a:off x="2959330" y="4997883"/>
            <a:ext cx="748147" cy="466436"/>
          </a:xfrm>
          <a:prstGeom prst="rect">
            <a:avLst/>
          </a:prstGeom>
        </p:spPr>
      </p:pic>
      <p:sp>
        <p:nvSpPr>
          <p:cNvPr id="9" name="TextBox 8"/>
          <p:cNvSpPr txBox="1"/>
          <p:nvPr/>
        </p:nvSpPr>
        <p:spPr>
          <a:xfrm>
            <a:off x="5536277" y="340187"/>
            <a:ext cx="507076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t>Applying values of care in health and social care settings.</a:t>
            </a:r>
            <a:endParaRPr lang="en-GB" sz="1400" b="1" dirty="0"/>
          </a:p>
        </p:txBody>
      </p:sp>
      <p:graphicFrame>
        <p:nvGraphicFramePr>
          <p:cNvPr id="10" name="Table 9"/>
          <p:cNvGraphicFramePr>
            <a:graphicFrameLocks noGrp="1"/>
          </p:cNvGraphicFramePr>
          <p:nvPr>
            <p:extLst>
              <p:ext uri="{D42A27DB-BD31-4B8C-83A1-F6EECF244321}">
                <p14:modId xmlns:p14="http://schemas.microsoft.com/office/powerpoint/2010/main" val="1828332240"/>
              </p:ext>
            </p:extLst>
          </p:nvPr>
        </p:nvGraphicFramePr>
        <p:xfrm>
          <a:off x="4006735" y="839585"/>
          <a:ext cx="7980219" cy="5827222"/>
        </p:xfrm>
        <a:graphic>
          <a:graphicData uri="http://schemas.openxmlformats.org/drawingml/2006/table">
            <a:tbl>
              <a:tblPr firstRow="1" bandRow="1">
                <a:tableStyleId>{073A0DAA-6AF3-43AB-8588-CEC1D06C72B9}</a:tableStyleId>
              </a:tblPr>
              <a:tblGrid>
                <a:gridCol w="1762298">
                  <a:extLst>
                    <a:ext uri="{9D8B030D-6E8A-4147-A177-3AD203B41FA5}">
                      <a16:colId xmlns:a16="http://schemas.microsoft.com/office/drawing/2014/main" val="843787829"/>
                    </a:ext>
                  </a:extLst>
                </a:gridCol>
                <a:gridCol w="6217921">
                  <a:extLst>
                    <a:ext uri="{9D8B030D-6E8A-4147-A177-3AD203B41FA5}">
                      <a16:colId xmlns:a16="http://schemas.microsoft.com/office/drawing/2014/main" val="580913967"/>
                    </a:ext>
                  </a:extLst>
                </a:gridCol>
              </a:tblGrid>
              <a:tr h="370840">
                <a:tc>
                  <a:txBody>
                    <a:bodyPr/>
                    <a:lstStyle/>
                    <a:p>
                      <a:pPr algn="ctr"/>
                      <a:r>
                        <a:rPr lang="en-US" sz="1200" dirty="0"/>
                        <a:t>Value of Care</a:t>
                      </a:r>
                      <a:endParaRPr lang="en-GB" sz="1200" dirty="0"/>
                    </a:p>
                  </a:txBody>
                  <a:tcPr/>
                </a:tc>
                <a:tc>
                  <a:txBody>
                    <a:bodyPr/>
                    <a:lstStyle/>
                    <a:p>
                      <a:pPr algn="ctr"/>
                      <a:r>
                        <a:rPr lang="en-US" sz="1200" dirty="0"/>
                        <a:t>Examples of applying the value</a:t>
                      </a:r>
                      <a:r>
                        <a:rPr lang="en-US" sz="1200" baseline="0" dirty="0"/>
                        <a:t> of care…</a:t>
                      </a:r>
                      <a:endParaRPr lang="en-GB" sz="1200" dirty="0"/>
                    </a:p>
                  </a:txBody>
                  <a:tcPr/>
                </a:tc>
                <a:extLst>
                  <a:ext uri="{0D108BD9-81ED-4DB2-BD59-A6C34878D82A}">
                    <a16:rowId xmlns:a16="http://schemas.microsoft.com/office/drawing/2014/main" val="1552564610"/>
                  </a:ext>
                </a:extLst>
              </a:tr>
              <a:tr h="370840">
                <a:tc>
                  <a:txBody>
                    <a:bodyPr/>
                    <a:lstStyle/>
                    <a:p>
                      <a:endParaRPr lang="en-US" sz="1200" b="1" dirty="0"/>
                    </a:p>
                    <a:p>
                      <a:r>
                        <a:rPr lang="en-US" sz="1200" b="1" dirty="0"/>
                        <a:t>Promoting equality and diversity</a:t>
                      </a:r>
                    </a:p>
                    <a:p>
                      <a:endParaRPr lang="en-GB" sz="1200" b="1" dirty="0"/>
                    </a:p>
                  </a:txBody>
                  <a:tcPr/>
                </a:tc>
                <a:tc>
                  <a:txBody>
                    <a:bodyPr/>
                    <a:lstStyle/>
                    <a:p>
                      <a:r>
                        <a:rPr lang="en-US" sz="1200" b="1" u="sng" dirty="0"/>
                        <a:t>Equality:</a:t>
                      </a:r>
                    </a:p>
                    <a:p>
                      <a:pPr marL="171450" indent="-171450">
                        <a:buFont typeface="Arial" panose="020B0604020202020204" pitchFamily="34" charset="0"/>
                        <a:buChar char="•"/>
                      </a:pPr>
                      <a:r>
                        <a:rPr lang="en-US" sz="1200" b="0" dirty="0"/>
                        <a:t>Access to care services provided for everyone:</a:t>
                      </a:r>
                      <a:r>
                        <a:rPr lang="en-US" sz="1200" b="0" baseline="0" dirty="0"/>
                        <a:t> wheelchair ramps, hearing loop, information leaflets, provided a range of different formats (large print, braille, easy read, different languages).</a:t>
                      </a:r>
                    </a:p>
                    <a:p>
                      <a:pPr marL="171450" indent="-171450">
                        <a:buFont typeface="Arial" panose="020B0604020202020204" pitchFamily="34" charset="0"/>
                        <a:buChar char="•"/>
                      </a:pPr>
                      <a:r>
                        <a:rPr lang="en-US" sz="1200" b="0" baseline="0" dirty="0"/>
                        <a:t>Staff using non-discriminatory language; any incidents of discriminatory behavior is appropriately challenged.</a:t>
                      </a:r>
                    </a:p>
                    <a:p>
                      <a:pPr marL="171450" indent="-171450">
                        <a:buFont typeface="Arial" panose="020B0604020202020204" pitchFamily="34" charset="0"/>
                        <a:buChar char="•"/>
                      </a:pPr>
                      <a:r>
                        <a:rPr lang="en-US" sz="1200" b="0" baseline="0" dirty="0"/>
                        <a:t>Care settings having and following an equal opportunities policy.</a:t>
                      </a:r>
                    </a:p>
                    <a:p>
                      <a:pPr marL="0" indent="0">
                        <a:buFont typeface="Arial" panose="020B0604020202020204" pitchFamily="34" charset="0"/>
                        <a:buNone/>
                      </a:pPr>
                      <a:r>
                        <a:rPr lang="en-US" sz="1200" b="1" u="sng" baseline="0" dirty="0"/>
                        <a:t>Diversity:</a:t>
                      </a:r>
                    </a:p>
                    <a:p>
                      <a:pPr marL="171450" indent="-171450">
                        <a:buFont typeface="Arial" panose="020B0604020202020204" pitchFamily="34" charset="0"/>
                        <a:buChar char="•"/>
                      </a:pPr>
                      <a:r>
                        <a:rPr lang="en-US" sz="1200" b="0" baseline="0" dirty="0"/>
                        <a:t>Offering choice, e.g. menus with a range of options catering for all needs; vegetarian, vegan, kosher, gluten free etc.</a:t>
                      </a:r>
                    </a:p>
                    <a:p>
                      <a:pPr marL="171450" indent="-171450">
                        <a:buFont typeface="Arial" panose="020B0604020202020204" pitchFamily="34" charset="0"/>
                        <a:buChar char="•"/>
                      </a:pPr>
                      <a:r>
                        <a:rPr lang="en-US" sz="1200" b="0" baseline="0" dirty="0"/>
                        <a:t>Care home residents being offered a variety of different activities and outings to take part in.</a:t>
                      </a:r>
                      <a:endParaRPr lang="en-GB" sz="1200" b="0" dirty="0"/>
                    </a:p>
                  </a:txBody>
                  <a:tcPr/>
                </a:tc>
                <a:extLst>
                  <a:ext uri="{0D108BD9-81ED-4DB2-BD59-A6C34878D82A}">
                    <a16:rowId xmlns:a16="http://schemas.microsoft.com/office/drawing/2014/main" val="1613151934"/>
                  </a:ext>
                </a:extLst>
              </a:tr>
              <a:tr h="2347422">
                <a:tc>
                  <a:txBody>
                    <a:bodyPr/>
                    <a:lstStyle/>
                    <a:p>
                      <a:endParaRPr lang="en-US" sz="1200" b="1" dirty="0"/>
                    </a:p>
                    <a:p>
                      <a:r>
                        <a:rPr lang="en-US" sz="1200" b="1" dirty="0"/>
                        <a:t>Promoting individual rights and</a:t>
                      </a:r>
                      <a:r>
                        <a:rPr lang="en-US" sz="1200" b="1" baseline="0" dirty="0"/>
                        <a:t> beliefs</a:t>
                      </a:r>
                    </a:p>
                    <a:p>
                      <a:endParaRPr lang="en-GB" sz="1200" b="1" dirty="0"/>
                    </a:p>
                  </a:txBody>
                  <a:tcPr/>
                </a:tc>
                <a:tc>
                  <a:txBody>
                    <a:bodyPr/>
                    <a:lstStyle/>
                    <a:p>
                      <a:r>
                        <a:rPr lang="en-US" sz="1200" b="1" u="sng" dirty="0"/>
                        <a:t>Rights:</a:t>
                      </a:r>
                    </a:p>
                    <a:p>
                      <a:pPr marL="171450" indent="-171450">
                        <a:buFont typeface="Arial" panose="020B0604020202020204" pitchFamily="34" charset="0"/>
                        <a:buChar char="•"/>
                      </a:pPr>
                      <a:r>
                        <a:rPr lang="en-US" sz="1200" dirty="0"/>
                        <a:t>Mobility,</a:t>
                      </a:r>
                      <a:r>
                        <a:rPr lang="en-US" sz="1200" baseline="0" dirty="0"/>
                        <a:t> dietary and communication needs met.</a:t>
                      </a:r>
                    </a:p>
                    <a:p>
                      <a:pPr marL="171450" indent="-171450">
                        <a:buFont typeface="Arial" panose="020B0604020202020204" pitchFamily="34" charset="0"/>
                        <a:buChar char="•"/>
                      </a:pPr>
                      <a:r>
                        <a:rPr lang="en-US" sz="1200" baseline="0" dirty="0"/>
                        <a:t>Ensuring all areas and resources in care settings are accessible to all.</a:t>
                      </a:r>
                    </a:p>
                    <a:p>
                      <a:pPr marL="171450" indent="-171450">
                        <a:buFont typeface="Arial" panose="020B0604020202020204" pitchFamily="34" charset="0"/>
                        <a:buChar char="•"/>
                      </a:pPr>
                      <a:r>
                        <a:rPr lang="en-US" sz="1200" baseline="0" dirty="0"/>
                        <a:t>Female staff available to meet cultural requirements e.g. female doctor.</a:t>
                      </a:r>
                    </a:p>
                    <a:p>
                      <a:pPr marL="171450" indent="-171450">
                        <a:buFont typeface="Arial" panose="020B0604020202020204" pitchFamily="34" charset="0"/>
                        <a:buChar char="•"/>
                      </a:pPr>
                      <a:r>
                        <a:rPr lang="en-US" sz="1200" baseline="0" dirty="0"/>
                        <a:t>Consulting with an expectant mother about whether she would prefer a home or hospital birth.</a:t>
                      </a:r>
                    </a:p>
                    <a:p>
                      <a:pPr marL="0" indent="0">
                        <a:buFont typeface="Arial" panose="020B0604020202020204" pitchFamily="34" charset="0"/>
                        <a:buNone/>
                      </a:pPr>
                      <a:r>
                        <a:rPr lang="en-US" sz="1200" b="1" u="sng" baseline="0" dirty="0"/>
                        <a:t>Beliefs:</a:t>
                      </a:r>
                    </a:p>
                    <a:p>
                      <a:pPr marL="171450" indent="-171450">
                        <a:buFont typeface="Arial" panose="020B0604020202020204" pitchFamily="34" charset="0"/>
                        <a:buChar char="•"/>
                      </a:pPr>
                      <a:r>
                        <a:rPr lang="en-US" sz="1200" b="0" u="none" baseline="0" dirty="0"/>
                        <a:t>Cultural and religious dietary needs met, e.g. menus with options like halal and kosher.</a:t>
                      </a:r>
                    </a:p>
                    <a:p>
                      <a:pPr marL="171450" indent="-171450">
                        <a:buFont typeface="Arial" panose="020B0604020202020204" pitchFamily="34" charset="0"/>
                        <a:buChar char="•"/>
                      </a:pPr>
                      <a:r>
                        <a:rPr lang="en-US" sz="1200" b="0" u="none" baseline="0" dirty="0"/>
                        <a:t>Providing a prayer room.</a:t>
                      </a:r>
                    </a:p>
                    <a:p>
                      <a:pPr marL="171450" indent="-171450">
                        <a:buFont typeface="Arial" panose="020B0604020202020204" pitchFamily="34" charset="0"/>
                        <a:buChar char="•"/>
                      </a:pPr>
                      <a:r>
                        <a:rPr lang="en-US" sz="1200" b="0" u="none" baseline="0" dirty="0"/>
                        <a:t>Residential settings celebrating a range of  different festivals, like; Eid, Chinese New Year, Christmas and Hanukkah.</a:t>
                      </a:r>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2053871579"/>
                  </a:ext>
                </a:extLst>
              </a:tr>
              <a:tr h="370840">
                <a:tc>
                  <a:txBody>
                    <a:bodyPr/>
                    <a:lstStyle/>
                    <a:p>
                      <a:endParaRPr lang="en-US" sz="1200" b="1" dirty="0"/>
                    </a:p>
                    <a:p>
                      <a:r>
                        <a:rPr lang="en-US" sz="1200" b="1" dirty="0"/>
                        <a:t>Maintaining</a:t>
                      </a:r>
                      <a:r>
                        <a:rPr lang="en-US" sz="1200" b="1" baseline="0" dirty="0"/>
                        <a:t> Confidentiality</a:t>
                      </a:r>
                    </a:p>
                    <a:p>
                      <a:endParaRPr lang="en-GB" sz="1200" b="1" dirty="0"/>
                    </a:p>
                  </a:txBody>
                  <a:tcPr/>
                </a:tc>
                <a:tc>
                  <a:txBody>
                    <a:bodyPr/>
                    <a:lstStyle/>
                    <a:p>
                      <a:r>
                        <a:rPr lang="en-US" sz="1200" dirty="0"/>
                        <a:t>Private information</a:t>
                      </a:r>
                      <a:r>
                        <a:rPr lang="en-US" sz="1200" baseline="0" dirty="0"/>
                        <a:t> shared by care workers only on a need to know basis, e.g. information about a patient’s illness and treatment would be shared only with the practitioners directly involved in working with that person, not told to all of the staff.</a:t>
                      </a:r>
                    </a:p>
                    <a:p>
                      <a:r>
                        <a:rPr lang="en-US" sz="1200" baseline="0" dirty="0"/>
                        <a:t>Information like patients records kept securely in a locked filing cabinet or password protected electronic records so that access is limited to authorized staff.</a:t>
                      </a:r>
                      <a:endParaRPr lang="en-GB" sz="1200" dirty="0"/>
                    </a:p>
                  </a:txBody>
                  <a:tcPr/>
                </a:tc>
                <a:extLst>
                  <a:ext uri="{0D108BD9-81ED-4DB2-BD59-A6C34878D82A}">
                    <a16:rowId xmlns:a16="http://schemas.microsoft.com/office/drawing/2014/main" val="903454120"/>
                  </a:ext>
                </a:extLst>
              </a:tr>
            </a:tbl>
          </a:graphicData>
        </a:graphic>
      </p:graphicFrame>
    </p:spTree>
    <p:extLst>
      <p:ext uri="{BB962C8B-B14F-4D97-AF65-F5344CB8AC3E}">
        <p14:creationId xmlns:p14="http://schemas.microsoft.com/office/powerpoint/2010/main" val="154889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27" y="226029"/>
            <a:ext cx="3156064" cy="351155"/>
          </a:xfrm>
        </p:spPr>
        <p:style>
          <a:lnRef idx="2">
            <a:schemeClr val="dk1"/>
          </a:lnRef>
          <a:fillRef idx="1">
            <a:schemeClr val="lt1"/>
          </a:fillRef>
          <a:effectRef idx="0">
            <a:schemeClr val="dk1"/>
          </a:effectRef>
          <a:fontRef idx="minor">
            <a:schemeClr val="dk1"/>
          </a:fontRef>
        </p:style>
        <p:txBody>
          <a:bodyPr>
            <a:normAutofit/>
          </a:bodyPr>
          <a:lstStyle/>
          <a:p>
            <a:pPr algn="ctr"/>
            <a:r>
              <a:rPr lang="en-GB" sz="1200" b="1" dirty="0"/>
              <a:t>Values of care in child care services</a:t>
            </a:r>
          </a:p>
        </p:txBody>
      </p:sp>
      <p:sp>
        <p:nvSpPr>
          <p:cNvPr id="3" name="Content Placeholder 2"/>
          <p:cNvSpPr>
            <a:spLocks noGrp="1"/>
          </p:cNvSpPr>
          <p:nvPr>
            <p:ph idx="1"/>
          </p:nvPr>
        </p:nvSpPr>
        <p:spPr>
          <a:xfrm>
            <a:off x="164870" y="706918"/>
            <a:ext cx="3160221" cy="3251461"/>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sz="1100" b="1" dirty="0"/>
              <a:t>The values of care in child care services are:</a:t>
            </a:r>
          </a:p>
          <a:p>
            <a:r>
              <a:rPr lang="en-GB" sz="1100" dirty="0"/>
              <a:t>Making the welfare of the child paramount.</a:t>
            </a:r>
          </a:p>
          <a:p>
            <a:r>
              <a:rPr lang="en-GB" sz="1100" dirty="0"/>
              <a:t>Keeping children safe and maintaining a healthy environment.</a:t>
            </a:r>
          </a:p>
          <a:p>
            <a:r>
              <a:rPr lang="en-GB" sz="1100" dirty="0"/>
              <a:t>Working in partnership with parents, guardians and families.</a:t>
            </a:r>
          </a:p>
          <a:p>
            <a:r>
              <a:rPr lang="en-GB" sz="1100" dirty="0"/>
              <a:t>Encouraging children’s learning and development.</a:t>
            </a:r>
          </a:p>
          <a:p>
            <a:r>
              <a:rPr lang="en-US" sz="1100" dirty="0"/>
              <a:t>Valuing diversity.</a:t>
            </a:r>
          </a:p>
          <a:p>
            <a:r>
              <a:rPr lang="en-US" sz="1100" dirty="0"/>
              <a:t>Ensuring equality of opportunity.</a:t>
            </a:r>
          </a:p>
          <a:p>
            <a:r>
              <a:rPr lang="en-US" sz="1100" dirty="0"/>
              <a:t> Anti-discriminatory practice.</a:t>
            </a:r>
          </a:p>
          <a:p>
            <a:r>
              <a:rPr lang="en-US" sz="1100" dirty="0"/>
              <a:t>Maintaining confidentiality.</a:t>
            </a:r>
          </a:p>
          <a:p>
            <a:r>
              <a:rPr lang="en-US" sz="1100" dirty="0"/>
              <a:t>Working with other professionals</a:t>
            </a:r>
            <a:endParaRPr lang="en-GB" sz="1100" dirty="0"/>
          </a:p>
        </p:txBody>
      </p:sp>
      <p:sp>
        <p:nvSpPr>
          <p:cNvPr id="4" name="TextBox 3"/>
          <p:cNvSpPr txBox="1"/>
          <p:nvPr/>
        </p:nvSpPr>
        <p:spPr>
          <a:xfrm>
            <a:off x="164869" y="4085424"/>
            <a:ext cx="3160221"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a:solidFill>
                  <a:srgbClr val="7030A0"/>
                </a:solidFill>
              </a:rPr>
              <a:t>PAT Testing</a:t>
            </a:r>
            <a:r>
              <a:rPr lang="en-US" sz="1100" dirty="0"/>
              <a:t>: Portable Appliance Testing is the term used to describe the checking of electrical appliances and equipment to ensure they are safe to use.</a:t>
            </a:r>
          </a:p>
          <a:p>
            <a:r>
              <a:rPr lang="en-US" sz="1100" b="1" dirty="0">
                <a:solidFill>
                  <a:srgbClr val="7030A0"/>
                </a:solidFill>
              </a:rPr>
              <a:t>GP:</a:t>
            </a:r>
            <a:r>
              <a:rPr lang="en-US" sz="1100" dirty="0"/>
              <a:t> General Practitioner, the doctor at the local surgery.</a:t>
            </a:r>
          </a:p>
        </p:txBody>
      </p:sp>
      <p:pic>
        <p:nvPicPr>
          <p:cNvPr id="5" name="Picture 4"/>
          <p:cNvPicPr>
            <a:picLocks noChangeAspect="1"/>
          </p:cNvPicPr>
          <p:nvPr/>
        </p:nvPicPr>
        <p:blipFill>
          <a:blip r:embed="rId2" cstate="print"/>
          <a:stretch>
            <a:fillRect/>
          </a:stretch>
        </p:blipFill>
        <p:spPr>
          <a:xfrm>
            <a:off x="2653835" y="4977535"/>
            <a:ext cx="592284" cy="475131"/>
          </a:xfrm>
          <a:prstGeom prst="rect">
            <a:avLst/>
          </a:prstGeom>
        </p:spPr>
      </p:pic>
      <p:sp>
        <p:nvSpPr>
          <p:cNvPr id="6" name="TextBox 5"/>
          <p:cNvSpPr txBox="1"/>
          <p:nvPr/>
        </p:nvSpPr>
        <p:spPr>
          <a:xfrm>
            <a:off x="164870" y="5452666"/>
            <a:ext cx="3160221" cy="110799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100" b="1" dirty="0"/>
              <a:t>Exam Tip:</a:t>
            </a:r>
          </a:p>
          <a:p>
            <a:r>
              <a:rPr lang="en-US" sz="1100" dirty="0"/>
              <a:t>If an exam question asks you to describe ways, then you have to write about more than one. </a:t>
            </a:r>
          </a:p>
          <a:p>
            <a:r>
              <a:rPr lang="en-US" sz="1100" dirty="0"/>
              <a:t>If you describe two or three correctly you will achieve high marks. If you only mention one, you will be limited to half marks!</a:t>
            </a:r>
            <a:endParaRPr lang="en-GB" sz="1100" dirty="0"/>
          </a:p>
        </p:txBody>
      </p:sp>
      <p:graphicFrame>
        <p:nvGraphicFramePr>
          <p:cNvPr id="7" name="Table 6"/>
          <p:cNvGraphicFramePr>
            <a:graphicFrameLocks noGrp="1"/>
          </p:cNvGraphicFramePr>
          <p:nvPr>
            <p:extLst>
              <p:ext uri="{D42A27DB-BD31-4B8C-83A1-F6EECF244321}">
                <p14:modId xmlns:p14="http://schemas.microsoft.com/office/powerpoint/2010/main" val="2686142079"/>
              </p:ext>
            </p:extLst>
          </p:nvPr>
        </p:nvGraphicFramePr>
        <p:xfrm>
          <a:off x="3408219" y="133001"/>
          <a:ext cx="8720053" cy="6606893"/>
        </p:xfrm>
        <a:graphic>
          <a:graphicData uri="http://schemas.openxmlformats.org/drawingml/2006/table">
            <a:tbl>
              <a:tblPr firstRow="1" bandRow="1">
                <a:tableStyleId>{073A0DAA-6AF3-43AB-8588-CEC1D06C72B9}</a:tableStyleId>
              </a:tblPr>
              <a:tblGrid>
                <a:gridCol w="1346662">
                  <a:extLst>
                    <a:ext uri="{9D8B030D-6E8A-4147-A177-3AD203B41FA5}">
                      <a16:colId xmlns:a16="http://schemas.microsoft.com/office/drawing/2014/main" val="3949806243"/>
                    </a:ext>
                  </a:extLst>
                </a:gridCol>
                <a:gridCol w="7373391">
                  <a:extLst>
                    <a:ext uri="{9D8B030D-6E8A-4147-A177-3AD203B41FA5}">
                      <a16:colId xmlns:a16="http://schemas.microsoft.com/office/drawing/2014/main" val="2434612733"/>
                    </a:ext>
                  </a:extLst>
                </a:gridCol>
              </a:tblGrid>
              <a:tr h="282635">
                <a:tc>
                  <a:txBody>
                    <a:bodyPr/>
                    <a:lstStyle/>
                    <a:p>
                      <a:pPr algn="ctr"/>
                      <a:r>
                        <a:rPr lang="en-US" sz="1200" dirty="0"/>
                        <a:t>Value</a:t>
                      </a:r>
                      <a:r>
                        <a:rPr lang="en-US" sz="1200" baseline="0" dirty="0"/>
                        <a:t> of Care</a:t>
                      </a:r>
                      <a:endParaRPr lang="en-GB" sz="1200" dirty="0"/>
                    </a:p>
                  </a:txBody>
                  <a:tcPr/>
                </a:tc>
                <a:tc>
                  <a:txBody>
                    <a:bodyPr/>
                    <a:lstStyle/>
                    <a:p>
                      <a:pPr algn="ctr"/>
                      <a:r>
                        <a:rPr lang="en-US" sz="1200" dirty="0"/>
                        <a:t>Examples of applying</a:t>
                      </a:r>
                      <a:r>
                        <a:rPr lang="en-US" sz="1200" baseline="0" dirty="0"/>
                        <a:t> care values in child care settings</a:t>
                      </a:r>
                      <a:endParaRPr lang="en-GB" sz="1200" dirty="0"/>
                    </a:p>
                  </a:txBody>
                  <a:tcPr/>
                </a:tc>
                <a:extLst>
                  <a:ext uri="{0D108BD9-81ED-4DB2-BD59-A6C34878D82A}">
                    <a16:rowId xmlns:a16="http://schemas.microsoft.com/office/drawing/2014/main" val="1679060513"/>
                  </a:ext>
                </a:extLst>
              </a:tr>
              <a:tr h="714894">
                <a:tc>
                  <a:txBody>
                    <a:bodyPr/>
                    <a:lstStyle/>
                    <a:p>
                      <a:pPr algn="l"/>
                      <a:r>
                        <a:rPr lang="en-US" sz="1050" dirty="0"/>
                        <a:t>Making the welfare of the child paramount.</a:t>
                      </a:r>
                      <a:endParaRPr lang="en-GB" sz="1050" b="1" dirty="0"/>
                    </a:p>
                  </a:txBody>
                  <a:tcPr/>
                </a:tc>
                <a:tc>
                  <a:txBody>
                    <a:bodyPr/>
                    <a:lstStyle/>
                    <a:p>
                      <a:pPr algn="l"/>
                      <a:r>
                        <a:rPr lang="en-US" sz="1050" baseline="0" dirty="0"/>
                        <a:t>Safe guarding policy and protection procedures in place, i.e. child protection officer -named person, first point of contact for staff if there are concerns about a child's welfare. Paramountcy principle is where the child’s needs come first and the setting should use a child-centered approach. Children must never be humiliated, abused or smacked. All volunteers and staff must have a DBS check – criminal record checks carried out by the Disclosing and Barring Service to help prevent unsuitable people working with children.</a:t>
                      </a:r>
                    </a:p>
                  </a:txBody>
                  <a:tcPr/>
                </a:tc>
                <a:extLst>
                  <a:ext uri="{0D108BD9-81ED-4DB2-BD59-A6C34878D82A}">
                    <a16:rowId xmlns:a16="http://schemas.microsoft.com/office/drawing/2014/main" val="3194738855"/>
                  </a:ext>
                </a:extLst>
              </a:tr>
              <a:tr h="665018">
                <a:tc>
                  <a:txBody>
                    <a:bodyPr/>
                    <a:lstStyle/>
                    <a:p>
                      <a:pPr algn="l"/>
                      <a:r>
                        <a:rPr lang="en-US" sz="1050" dirty="0"/>
                        <a:t>Keeping</a:t>
                      </a:r>
                      <a:r>
                        <a:rPr lang="en-US" sz="1050" baseline="0" dirty="0"/>
                        <a:t> children safe and maintaining a healthy environment.</a:t>
                      </a:r>
                      <a:endParaRPr lang="en-GB" sz="1050" b="1" dirty="0"/>
                    </a:p>
                  </a:txBody>
                  <a:tcPr/>
                </a:tc>
                <a:tc>
                  <a:txBody>
                    <a:bodyPr/>
                    <a:lstStyle/>
                    <a:p>
                      <a:pPr algn="l"/>
                      <a:r>
                        <a:rPr lang="en-US" sz="1050" dirty="0"/>
                        <a:t>Security measures</a:t>
                      </a:r>
                      <a:r>
                        <a:rPr lang="en-US" sz="1050" baseline="0" dirty="0"/>
                        <a:t> in place to control access, i.e. staffed reception, staff lanyards, visitor badges, keypad entry systems, CCTV at external entrances etc.  All electrical equipment has to be </a:t>
                      </a:r>
                      <a:r>
                        <a:rPr lang="en-US" sz="1050" b="1" baseline="0" dirty="0">
                          <a:solidFill>
                            <a:srgbClr val="7030A0"/>
                          </a:solidFill>
                        </a:rPr>
                        <a:t>PAT</a:t>
                      </a:r>
                      <a:r>
                        <a:rPr lang="en-US" sz="1050" baseline="0" dirty="0"/>
                        <a:t> tested to ensure it is in good working order. Regular maintenance checks on all equipment, furniture and toys to check for faults or damage that could cause injury. Food provided in the settings should meet health eating guidelines.</a:t>
                      </a:r>
                      <a:endParaRPr lang="en-GB" sz="1050" dirty="0"/>
                    </a:p>
                  </a:txBody>
                  <a:tcPr/>
                </a:tc>
                <a:extLst>
                  <a:ext uri="{0D108BD9-81ED-4DB2-BD59-A6C34878D82A}">
                    <a16:rowId xmlns:a16="http://schemas.microsoft.com/office/drawing/2014/main" val="3840671433"/>
                  </a:ext>
                </a:extLst>
              </a:tr>
              <a:tr h="482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t>Working in partnership with parents, guardians and families.</a:t>
                      </a:r>
                    </a:p>
                    <a:p>
                      <a:pPr algn="l"/>
                      <a:endParaRPr lang="en-GB" sz="1050" b="1" dirty="0"/>
                    </a:p>
                  </a:txBody>
                  <a:tcPr/>
                </a:tc>
                <a:tc>
                  <a:txBody>
                    <a:bodyPr/>
                    <a:lstStyle/>
                    <a:p>
                      <a:pPr algn="l"/>
                      <a:r>
                        <a:rPr lang="en-US" sz="1050" dirty="0"/>
                        <a:t>Successful relationships</a:t>
                      </a:r>
                      <a:r>
                        <a:rPr lang="en-US" sz="1050" baseline="0" dirty="0"/>
                        <a:t> between parents and practitioners support the best outcomes for the child. Daily diaries for nursery children are kept by staff to inform parents what activities have been done each day. Informal chats with parents when children are dropped off and collected. Praise certificates, parent information evenings held to discuss issues or problems. Effective communication helps parents to be involved in what is happening with their child at the setting.</a:t>
                      </a:r>
                      <a:endParaRPr lang="en-GB" sz="1050" dirty="0"/>
                    </a:p>
                  </a:txBody>
                  <a:tcPr/>
                </a:tc>
                <a:extLst>
                  <a:ext uri="{0D108BD9-81ED-4DB2-BD59-A6C34878D82A}">
                    <a16:rowId xmlns:a16="http://schemas.microsoft.com/office/drawing/2014/main" val="827026592"/>
                  </a:ext>
                </a:extLst>
              </a:tr>
              <a:tr h="607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t>Encouraging children’s learning and development.</a:t>
                      </a:r>
                    </a:p>
                    <a:p>
                      <a:pPr algn="l"/>
                      <a:endParaRPr lang="en-GB" sz="1050" b="1" dirty="0"/>
                    </a:p>
                  </a:txBody>
                  <a:tcPr/>
                </a:tc>
                <a:tc>
                  <a:txBody>
                    <a:bodyPr/>
                    <a:lstStyle/>
                    <a:p>
                      <a:pPr algn="l"/>
                      <a:r>
                        <a:rPr lang="en-US" sz="1050" dirty="0"/>
                        <a:t>Primary</a:t>
                      </a:r>
                      <a:r>
                        <a:rPr lang="en-US" sz="1050" baseline="0" dirty="0"/>
                        <a:t> schools, nurseries and playgroups should provide a range of activities appropriate for the children’s ages and abilities,  enabling all to participate and learn, children’s progress should be monitored so support or extension activities can be provided. Toys, equipment and games should be accessible for all children in the setting. Special equipment or support should be provided if needed, i.e. an LSA for a child with a physical or learning disability.</a:t>
                      </a:r>
                      <a:endParaRPr lang="en-GB" sz="1050" dirty="0"/>
                    </a:p>
                  </a:txBody>
                  <a:tcPr/>
                </a:tc>
                <a:extLst>
                  <a:ext uri="{0D108BD9-81ED-4DB2-BD59-A6C34878D82A}">
                    <a16:rowId xmlns:a16="http://schemas.microsoft.com/office/drawing/2014/main" val="3761843564"/>
                  </a:ext>
                </a:extLst>
              </a:tr>
              <a:tr h="596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Valuing diversity.</a:t>
                      </a:r>
                    </a:p>
                    <a:p>
                      <a:pPr algn="l"/>
                      <a:endParaRPr lang="en-GB" sz="1050" b="1" dirty="0"/>
                    </a:p>
                  </a:txBody>
                  <a:tcPr/>
                </a:tc>
                <a:tc>
                  <a:txBody>
                    <a:bodyPr/>
                    <a:lstStyle/>
                    <a:p>
                      <a:pPr algn="l"/>
                      <a:r>
                        <a:rPr lang="en-US" sz="1050" dirty="0"/>
                        <a:t>Displays, toys, resources</a:t>
                      </a:r>
                      <a:r>
                        <a:rPr lang="en-US" sz="1050" baseline="0" dirty="0"/>
                        <a:t> in nurseries, playgroups and primary schools should reflect different cultures and beliefs.</a:t>
                      </a:r>
                    </a:p>
                    <a:p>
                      <a:pPr algn="l"/>
                      <a:r>
                        <a:rPr lang="en-US" sz="1050" baseline="0" dirty="0"/>
                        <a:t>A wide range of festivals could be celebrated with children i.e. Diwali, Hanukah, Eid, Christmas etc. Food options should come form a range of cultures and to meet dietary needs – vegan, vegetarian and allergies like dairy or gluten intolerance.</a:t>
                      </a:r>
                    </a:p>
                  </a:txBody>
                  <a:tcPr/>
                </a:tc>
                <a:extLst>
                  <a:ext uri="{0D108BD9-81ED-4DB2-BD59-A6C34878D82A}">
                    <a16:rowId xmlns:a16="http://schemas.microsoft.com/office/drawing/2014/main" val="4010015378"/>
                  </a:ext>
                </a:extLst>
              </a:tr>
              <a:tr h="665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Ensuring equality of opportunity.</a:t>
                      </a:r>
                    </a:p>
                    <a:p>
                      <a:pPr algn="l"/>
                      <a:endParaRPr lang="en-GB" sz="1050" b="1" dirty="0"/>
                    </a:p>
                  </a:txBody>
                  <a:tcPr/>
                </a:tc>
                <a:tc>
                  <a:txBody>
                    <a:bodyPr/>
                    <a:lstStyle/>
                    <a:p>
                      <a:pPr algn="l"/>
                      <a:r>
                        <a:rPr lang="en-US" sz="1050" dirty="0"/>
                        <a:t>Activities</a:t>
                      </a:r>
                      <a:r>
                        <a:rPr lang="en-US" sz="1050" baseline="0" dirty="0"/>
                        <a:t> and tasks should be differentiated to meet children's individual needs, enabling each child to progress and achieve their potential.</a:t>
                      </a:r>
                    </a:p>
                    <a:p>
                      <a:pPr algn="l"/>
                      <a:r>
                        <a:rPr lang="en-US" sz="1050" baseline="0" dirty="0"/>
                        <a:t>All areas of the setting and activities are accessible to all children making adaptations – i.e. ramps, adjustable height tables, easy read books, information in a range of languages (appropriate to those attending the setting) etc.</a:t>
                      </a:r>
                      <a:endParaRPr lang="en-GB" sz="1050" dirty="0"/>
                    </a:p>
                  </a:txBody>
                  <a:tcPr/>
                </a:tc>
                <a:extLst>
                  <a:ext uri="{0D108BD9-81ED-4DB2-BD59-A6C34878D82A}">
                    <a16:rowId xmlns:a16="http://schemas.microsoft.com/office/drawing/2014/main" val="1235344414"/>
                  </a:ext>
                </a:extLst>
              </a:tr>
              <a:tr h="528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Anti-discriminatory practice.</a:t>
                      </a:r>
                    </a:p>
                    <a:p>
                      <a:pPr algn="l"/>
                      <a:endParaRPr lang="en-GB" sz="1050" b="1" dirty="0"/>
                    </a:p>
                  </a:txBody>
                  <a:tcPr/>
                </a:tc>
                <a:tc>
                  <a:txBody>
                    <a:bodyPr/>
                    <a:lstStyle/>
                    <a:p>
                      <a:pPr algn="l"/>
                      <a:r>
                        <a:rPr lang="en-US" sz="1050" dirty="0"/>
                        <a:t>All children</a:t>
                      </a:r>
                      <a:r>
                        <a:rPr lang="en-US" sz="1050" baseline="0" dirty="0"/>
                        <a:t> should be treated fairly; staff should not have ‘favourites’. Any discriminatory actions or comments by children, staff or parents/carers should be challenged. Ensure no one is excluded from activities, make them accessible for all. Staff should be good role models by demonstrating inclusive behavior.</a:t>
                      </a:r>
                      <a:endParaRPr lang="en-GB" sz="1050" dirty="0"/>
                    </a:p>
                  </a:txBody>
                  <a:tcPr/>
                </a:tc>
                <a:extLst>
                  <a:ext uri="{0D108BD9-81ED-4DB2-BD59-A6C34878D82A}">
                    <a16:rowId xmlns:a16="http://schemas.microsoft.com/office/drawing/2014/main" val="2356131642"/>
                  </a:ext>
                </a:extLst>
              </a:tr>
              <a:tr h="668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Maintaining confidentiality.</a:t>
                      </a:r>
                    </a:p>
                    <a:p>
                      <a:pPr algn="l"/>
                      <a:endParaRPr lang="en-GB" sz="1050" b="1" dirty="0"/>
                    </a:p>
                  </a:txBody>
                  <a:tcPr/>
                </a:tc>
                <a:tc>
                  <a:txBody>
                    <a:bodyPr/>
                    <a:lstStyle/>
                    <a:p>
                      <a:pPr algn="l"/>
                      <a:r>
                        <a:rPr lang="en-US" sz="1050" dirty="0"/>
                        <a:t>Private</a:t>
                      </a:r>
                      <a:r>
                        <a:rPr lang="en-US" sz="1050" baseline="0" dirty="0"/>
                        <a:t> information must be shared by child care workers only a ‘need to know’ basis. For example, information about a child’s parent being seriously ill would be shared with the teachers directly involved in working with the child, not told to all staff. Information like a child’s progress record must be kept securely in a locked filing cabinet or password protected if electronic so access is limited.</a:t>
                      </a:r>
                      <a:endParaRPr lang="en-GB" sz="1050" dirty="0"/>
                    </a:p>
                  </a:txBody>
                  <a:tcPr/>
                </a:tc>
                <a:extLst>
                  <a:ext uri="{0D108BD9-81ED-4DB2-BD59-A6C34878D82A}">
                    <a16:rowId xmlns:a16="http://schemas.microsoft.com/office/drawing/2014/main" val="289295744"/>
                  </a:ext>
                </a:extLst>
              </a:tr>
              <a:tr h="607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Working with other professionals.</a:t>
                      </a:r>
                      <a:endParaRPr lang="en-GB" sz="1050" dirty="0"/>
                    </a:p>
                    <a:p>
                      <a:pPr algn="l"/>
                      <a:endParaRPr lang="en-GB" sz="1050" b="1" dirty="0"/>
                    </a:p>
                  </a:txBody>
                  <a:tcPr/>
                </a:tc>
                <a:tc>
                  <a:txBody>
                    <a:bodyPr/>
                    <a:lstStyle/>
                    <a:p>
                      <a:pPr algn="l"/>
                      <a:r>
                        <a:rPr lang="en-US" sz="1050" dirty="0"/>
                        <a:t>Information has to be shared openly</a:t>
                      </a:r>
                      <a:r>
                        <a:rPr lang="en-US" sz="1050" baseline="0" dirty="0"/>
                        <a:t> </a:t>
                      </a:r>
                      <a:r>
                        <a:rPr lang="en-US" sz="1050" dirty="0"/>
                        <a:t>in certain circumstances, this has to be done sensitively</a:t>
                      </a:r>
                      <a:r>
                        <a:rPr lang="en-US" sz="1050" baseline="0" dirty="0"/>
                        <a:t> with a group of practitioners involved in the care of the child. For example, a child protection case – a teacher, social worker and the police may be involved in discussing this situation.</a:t>
                      </a:r>
                      <a:endParaRPr lang="en-GB" sz="1050" dirty="0"/>
                    </a:p>
                  </a:txBody>
                  <a:tcPr/>
                </a:tc>
                <a:extLst>
                  <a:ext uri="{0D108BD9-81ED-4DB2-BD59-A6C34878D82A}">
                    <a16:rowId xmlns:a16="http://schemas.microsoft.com/office/drawing/2014/main" val="1415720618"/>
                  </a:ext>
                </a:extLst>
              </a:tr>
            </a:tbl>
          </a:graphicData>
        </a:graphic>
      </p:graphicFrame>
    </p:spTree>
    <p:extLst>
      <p:ext uri="{BB962C8B-B14F-4D97-AF65-F5344CB8AC3E}">
        <p14:creationId xmlns:p14="http://schemas.microsoft.com/office/powerpoint/2010/main" val="925282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062" y="281999"/>
            <a:ext cx="2716876" cy="466148"/>
          </a:xfrm>
        </p:spPr>
        <p:style>
          <a:lnRef idx="2">
            <a:schemeClr val="dk1"/>
          </a:lnRef>
          <a:fillRef idx="1">
            <a:schemeClr val="lt1"/>
          </a:fillRef>
          <a:effectRef idx="0">
            <a:schemeClr val="dk1"/>
          </a:effectRef>
          <a:fontRef idx="minor">
            <a:schemeClr val="dk1"/>
          </a:fontRef>
        </p:style>
        <p:txBody>
          <a:bodyPr>
            <a:normAutofit/>
          </a:bodyPr>
          <a:lstStyle/>
          <a:p>
            <a:pPr algn="ctr"/>
            <a:r>
              <a:rPr lang="en-US" sz="1200" b="1" dirty="0"/>
              <a:t>Support Networks</a:t>
            </a:r>
            <a:endParaRPr lang="en-GB" sz="1200" b="1" dirty="0"/>
          </a:p>
        </p:txBody>
      </p:sp>
      <p:sp>
        <p:nvSpPr>
          <p:cNvPr id="3" name="Content Placeholder 2"/>
          <p:cNvSpPr>
            <a:spLocks noGrp="1"/>
          </p:cNvSpPr>
          <p:nvPr>
            <p:ph idx="1"/>
          </p:nvPr>
        </p:nvSpPr>
        <p:spPr>
          <a:xfrm>
            <a:off x="166253" y="1380946"/>
            <a:ext cx="4723015" cy="1125393"/>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200" b="1" dirty="0"/>
              <a:t>Advocacy Services:</a:t>
            </a:r>
          </a:p>
          <a:p>
            <a:pPr marL="0" indent="0">
              <a:buNone/>
            </a:pPr>
            <a:r>
              <a:rPr lang="en-US" sz="1200" dirty="0"/>
              <a:t>Individuals who may need an </a:t>
            </a:r>
            <a:r>
              <a:rPr lang="en-US" sz="1200" b="1" dirty="0">
                <a:solidFill>
                  <a:srgbClr val="7030A0"/>
                </a:solidFill>
              </a:rPr>
              <a:t>advocate</a:t>
            </a:r>
            <a:r>
              <a:rPr lang="en-US" sz="1200" dirty="0">
                <a:solidFill>
                  <a:schemeClr val="tx1"/>
                </a:solidFill>
              </a:rPr>
              <a:t> include; young children, those with a learning or physical disability, a condition like Alzheimer's or assessed and identified as lacking mental capacity or having mental health problems.</a:t>
            </a:r>
          </a:p>
        </p:txBody>
      </p:sp>
      <p:sp>
        <p:nvSpPr>
          <p:cNvPr id="4" name="Cloud 3"/>
          <p:cNvSpPr/>
          <p:nvPr/>
        </p:nvSpPr>
        <p:spPr>
          <a:xfrm>
            <a:off x="166253" y="115108"/>
            <a:ext cx="3574473" cy="1180407"/>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There are a range of support networks available that can help people by providing advice, information and practical support.</a:t>
            </a:r>
            <a:endParaRPr lang="en-GB" sz="1200" dirty="0"/>
          </a:p>
        </p:txBody>
      </p:sp>
      <p:sp>
        <p:nvSpPr>
          <p:cNvPr id="6" name="TextBox 5"/>
          <p:cNvSpPr txBox="1"/>
          <p:nvPr/>
        </p:nvSpPr>
        <p:spPr>
          <a:xfrm>
            <a:off x="7787640" y="228009"/>
            <a:ext cx="3617422"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a:t>Advocacy:</a:t>
            </a:r>
          </a:p>
          <a:p>
            <a:r>
              <a:rPr lang="en-US" sz="1200" dirty="0"/>
              <a:t>Someone who speaks on behalf of an individual who is unable to speak up for themselves.</a:t>
            </a:r>
            <a:endParaRPr lang="en-GB" sz="1200" dirty="0"/>
          </a:p>
        </p:txBody>
      </p:sp>
      <p:pic>
        <p:nvPicPr>
          <p:cNvPr id="5" name="Picture 4"/>
          <p:cNvPicPr>
            <a:picLocks noChangeAspect="1"/>
          </p:cNvPicPr>
          <p:nvPr/>
        </p:nvPicPr>
        <p:blipFill>
          <a:blip r:embed="rId2" cstate="print"/>
          <a:stretch>
            <a:fillRect/>
          </a:stretch>
        </p:blipFill>
        <p:spPr>
          <a:xfrm>
            <a:off x="10562707" y="672266"/>
            <a:ext cx="842355" cy="469433"/>
          </a:xfrm>
          <a:prstGeom prst="rect">
            <a:avLst/>
          </a:prstGeom>
        </p:spPr>
      </p:pic>
      <p:sp>
        <p:nvSpPr>
          <p:cNvPr id="7" name="TextBox 6"/>
          <p:cNvSpPr txBox="1"/>
          <p:nvPr/>
        </p:nvSpPr>
        <p:spPr>
          <a:xfrm>
            <a:off x="166253" y="2699785"/>
            <a:ext cx="4723015"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How does an advocate support an individual?</a:t>
            </a:r>
          </a:p>
          <a:p>
            <a:r>
              <a:rPr lang="en-US" sz="1200" dirty="0"/>
              <a:t>These are examples of how an advocate can support someone:</a:t>
            </a:r>
          </a:p>
          <a:p>
            <a:pPr marL="171450" indent="-171450">
              <a:buFont typeface="Wingdings" panose="05000000000000000000" pitchFamily="2" charset="2"/>
              <a:buChar char="ü"/>
            </a:pPr>
            <a:r>
              <a:rPr lang="en-US" sz="1200" dirty="0"/>
              <a:t>Going with an individual to meetings, or attending for them.</a:t>
            </a:r>
          </a:p>
          <a:p>
            <a:pPr marL="171450" indent="-171450">
              <a:buFont typeface="Wingdings" panose="05000000000000000000" pitchFamily="2" charset="2"/>
              <a:buChar char="ü"/>
            </a:pPr>
            <a:r>
              <a:rPr lang="en-US" sz="1200" dirty="0"/>
              <a:t>Helping an individual find and access information.</a:t>
            </a:r>
          </a:p>
          <a:p>
            <a:pPr marL="171450" indent="-171450">
              <a:buFont typeface="Wingdings" panose="05000000000000000000" pitchFamily="2" charset="2"/>
              <a:buChar char="ü"/>
            </a:pPr>
            <a:r>
              <a:rPr lang="en-US" sz="1200" dirty="0"/>
              <a:t>Writing letters on the individual’s behalf.</a:t>
            </a:r>
          </a:p>
          <a:p>
            <a:pPr marL="171450" indent="-171450">
              <a:buFont typeface="Wingdings" panose="05000000000000000000" pitchFamily="2" charset="2"/>
              <a:buChar char="ü"/>
            </a:pPr>
            <a:r>
              <a:rPr lang="en-US" sz="1200" dirty="0"/>
              <a:t>Speaking on behalf of the individual at a case conference to express their wishes.</a:t>
            </a:r>
          </a:p>
        </p:txBody>
      </p:sp>
      <p:sp>
        <p:nvSpPr>
          <p:cNvPr id="8" name="TextBox 7"/>
          <p:cNvSpPr txBox="1"/>
          <p:nvPr/>
        </p:nvSpPr>
        <p:spPr>
          <a:xfrm>
            <a:off x="166253" y="4278226"/>
            <a:ext cx="4723015"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Situations involving advocacy support:</a:t>
            </a:r>
          </a:p>
          <a:p>
            <a:pPr marL="171450" indent="-171450">
              <a:buFont typeface="Arial" panose="020B0604020202020204" pitchFamily="34" charset="0"/>
              <a:buChar char="•"/>
            </a:pPr>
            <a:r>
              <a:rPr lang="en-US" sz="1200" dirty="0"/>
              <a:t>At a care plan meeting for an 18 year old with a learning disability, who wants to leave home and live in supported housing – a member of the community mental health team represents the individual in order to ensure the individual’s rights are maintained.</a:t>
            </a:r>
          </a:p>
          <a:p>
            <a:pPr marL="171450" indent="-171450">
              <a:buFont typeface="Arial" panose="020B0604020202020204" pitchFamily="34" charset="0"/>
              <a:buChar char="•"/>
            </a:pPr>
            <a:r>
              <a:rPr lang="en-US" sz="1200" dirty="0"/>
              <a:t>A volunteer form a charity like MIND or SEAP helps with an application for disability benefits to make sure the individual’s rights and entitlements are supported.</a:t>
            </a:r>
          </a:p>
          <a:p>
            <a:pPr marL="171450" indent="-171450">
              <a:buFont typeface="Arial" panose="020B0604020202020204" pitchFamily="34" charset="0"/>
              <a:buChar char="•"/>
            </a:pPr>
            <a:r>
              <a:rPr lang="en-US" sz="1200" dirty="0"/>
              <a:t>A family friend could represent an older person with dementia by speaking about their needs with a hospital social worker when a care plan is being discussed, to make sure the older person’s best interests have been respected and supported.</a:t>
            </a:r>
          </a:p>
        </p:txBody>
      </p:sp>
      <p:graphicFrame>
        <p:nvGraphicFramePr>
          <p:cNvPr id="9" name="Table 8"/>
          <p:cNvGraphicFramePr>
            <a:graphicFrameLocks noGrp="1"/>
          </p:cNvGraphicFramePr>
          <p:nvPr>
            <p:extLst>
              <p:ext uri="{D42A27DB-BD31-4B8C-83A1-F6EECF244321}">
                <p14:modId xmlns:p14="http://schemas.microsoft.com/office/powerpoint/2010/main" val="3664780301"/>
              </p:ext>
            </p:extLst>
          </p:nvPr>
        </p:nvGraphicFramePr>
        <p:xfrm>
          <a:off x="5327072" y="1331190"/>
          <a:ext cx="6651567" cy="1716716"/>
        </p:xfrm>
        <a:graphic>
          <a:graphicData uri="http://schemas.openxmlformats.org/drawingml/2006/table">
            <a:tbl>
              <a:tblPr firstRow="1" bandRow="1">
                <a:tableStyleId>{5940675A-B579-460E-94D1-54222C63F5DA}</a:tableStyleId>
              </a:tblPr>
              <a:tblGrid>
                <a:gridCol w="1798563">
                  <a:extLst>
                    <a:ext uri="{9D8B030D-6E8A-4147-A177-3AD203B41FA5}">
                      <a16:colId xmlns:a16="http://schemas.microsoft.com/office/drawing/2014/main" val="773007895"/>
                    </a:ext>
                  </a:extLst>
                </a:gridCol>
                <a:gridCol w="4853004">
                  <a:extLst>
                    <a:ext uri="{9D8B030D-6E8A-4147-A177-3AD203B41FA5}">
                      <a16:colId xmlns:a16="http://schemas.microsoft.com/office/drawing/2014/main" val="632554942"/>
                    </a:ext>
                  </a:extLst>
                </a:gridCol>
              </a:tblGrid>
              <a:tr h="1076636">
                <a:tc>
                  <a:txBody>
                    <a:bodyPr/>
                    <a:lstStyle/>
                    <a:p>
                      <a:r>
                        <a:rPr lang="en-US" sz="1200" dirty="0"/>
                        <a:t>What will an advocate</a:t>
                      </a:r>
                      <a:r>
                        <a:rPr lang="en-US" sz="1200" baseline="0" dirty="0"/>
                        <a:t> do?</a:t>
                      </a:r>
                      <a:endParaRPr lang="en-GB" sz="1200" b="1" dirty="0">
                        <a:solidFill>
                          <a:schemeClr val="tx1"/>
                        </a:solidFill>
                      </a:endParaRPr>
                    </a:p>
                  </a:txBody>
                  <a:tcPr>
                    <a:solidFill>
                      <a:schemeClr val="bg1">
                        <a:lumMod val="75000"/>
                      </a:schemeClr>
                    </a:solidFill>
                  </a:tcPr>
                </a:tc>
                <a:tc>
                  <a:txBody>
                    <a:bodyPr/>
                    <a:lstStyle/>
                    <a:p>
                      <a:pPr marL="285750" indent="-285750">
                        <a:buFont typeface="Wingdings" panose="05000000000000000000" pitchFamily="2" charset="2"/>
                        <a:buChar char="ü"/>
                      </a:pPr>
                      <a:r>
                        <a:rPr lang="en-US" sz="1200" dirty="0"/>
                        <a:t>Be completely independent and represent the individual’s views</a:t>
                      </a:r>
                    </a:p>
                    <a:p>
                      <a:pPr marL="285750" indent="-285750">
                        <a:buFont typeface="Wingdings" panose="05000000000000000000" pitchFamily="2" charset="2"/>
                        <a:buChar char="ü"/>
                      </a:pPr>
                      <a:r>
                        <a:rPr lang="en-US" sz="1200" dirty="0"/>
                        <a:t>Ensure</a:t>
                      </a:r>
                      <a:r>
                        <a:rPr lang="en-US" sz="1200" baseline="0" dirty="0"/>
                        <a:t> the rights and needs of an individual are recognized</a:t>
                      </a:r>
                    </a:p>
                    <a:p>
                      <a:pPr marL="285750" indent="-285750">
                        <a:buFont typeface="Wingdings" panose="05000000000000000000" pitchFamily="2" charset="2"/>
                        <a:buChar char="ü"/>
                      </a:pPr>
                      <a:r>
                        <a:rPr lang="en-US" sz="1200" baseline="0" dirty="0"/>
                        <a:t>Make sure that an individual’s wishes and views are represented</a:t>
                      </a:r>
                    </a:p>
                    <a:p>
                      <a:pPr marL="285750" indent="-285750">
                        <a:buFont typeface="Wingdings" panose="05000000000000000000" pitchFamily="2" charset="2"/>
                        <a:buChar char="ü"/>
                      </a:pPr>
                      <a:r>
                        <a:rPr lang="en-US" sz="1200" baseline="0" dirty="0"/>
                        <a:t>Speak on behalf of an individual who cannot speak for themselves</a:t>
                      </a:r>
                    </a:p>
                    <a:p>
                      <a:pPr marL="285750" indent="-285750">
                        <a:buFont typeface="Wingdings" panose="05000000000000000000" pitchFamily="2" charset="2"/>
                        <a:buChar char="ü"/>
                      </a:pPr>
                      <a:r>
                        <a:rPr lang="en-US" sz="1200" baseline="0" dirty="0"/>
                        <a:t>Act in the best interests of the person they are representing</a:t>
                      </a:r>
                      <a:endParaRPr lang="en-US" sz="1200" b="0" baseline="0" dirty="0">
                        <a:solidFill>
                          <a:schemeClr val="tx1"/>
                        </a:solidFill>
                      </a:endParaRPr>
                    </a:p>
                  </a:txBody>
                  <a:tcPr>
                    <a:solidFill>
                      <a:schemeClr val="bg1">
                        <a:lumMod val="75000"/>
                      </a:schemeClr>
                    </a:solidFill>
                  </a:tcPr>
                </a:tc>
                <a:extLst>
                  <a:ext uri="{0D108BD9-81ED-4DB2-BD59-A6C34878D82A}">
                    <a16:rowId xmlns:a16="http://schemas.microsoft.com/office/drawing/2014/main" val="2754427078"/>
                  </a:ext>
                </a:extLst>
              </a:tr>
              <a:tr h="375202">
                <a:tc>
                  <a:txBody>
                    <a:bodyPr/>
                    <a:lstStyle/>
                    <a:p>
                      <a:r>
                        <a:rPr lang="en-US" sz="1200" dirty="0"/>
                        <a:t>What</a:t>
                      </a:r>
                      <a:r>
                        <a:rPr lang="en-US" sz="1200" baseline="0" dirty="0"/>
                        <a:t> won’t an advocate do?</a:t>
                      </a:r>
                      <a:endParaRPr lang="en-GB" sz="1200" b="1" dirty="0">
                        <a:solidFill>
                          <a:schemeClr val="tx1"/>
                        </a:solidFill>
                      </a:endParaRPr>
                    </a:p>
                  </a:txBody>
                  <a:tcPr>
                    <a:solidFill>
                      <a:schemeClr val="bg1">
                        <a:lumMod val="75000"/>
                      </a:schemeClr>
                    </a:solidFill>
                  </a:tcPr>
                </a:tc>
                <a:tc>
                  <a:txBody>
                    <a:bodyPr/>
                    <a:lstStyle/>
                    <a:p>
                      <a:r>
                        <a:rPr lang="en-US" sz="1200" dirty="0"/>
                        <a:t>X      Judge</a:t>
                      </a:r>
                      <a:r>
                        <a:rPr lang="en-US" sz="1200" baseline="0" dirty="0"/>
                        <a:t> the individual</a:t>
                      </a:r>
                    </a:p>
                    <a:p>
                      <a:r>
                        <a:rPr lang="en-US" sz="1200" baseline="0" dirty="0"/>
                        <a:t>X      Give their own personal opinion</a:t>
                      </a:r>
                    </a:p>
                    <a:p>
                      <a:r>
                        <a:rPr lang="en-US" sz="1200" baseline="0" dirty="0"/>
                        <a:t>X      Make decisions for the individual</a:t>
                      </a:r>
                      <a:endParaRPr lang="en-US" sz="1200" baseline="0" dirty="0">
                        <a:solidFill>
                          <a:schemeClr val="tx1"/>
                        </a:solidFill>
                      </a:endParaRPr>
                    </a:p>
                  </a:txBody>
                  <a:tcPr>
                    <a:solidFill>
                      <a:schemeClr val="bg1">
                        <a:lumMod val="75000"/>
                      </a:schemeClr>
                    </a:solidFill>
                  </a:tcPr>
                </a:tc>
                <a:extLst>
                  <a:ext uri="{0D108BD9-81ED-4DB2-BD59-A6C34878D82A}">
                    <a16:rowId xmlns:a16="http://schemas.microsoft.com/office/drawing/2014/main" val="1457786295"/>
                  </a:ext>
                </a:extLst>
              </a:tr>
            </a:tbl>
          </a:graphicData>
        </a:graphic>
      </p:graphicFrame>
      <p:sp>
        <p:nvSpPr>
          <p:cNvPr id="10" name="TextBox 9"/>
          <p:cNvSpPr txBox="1"/>
          <p:nvPr/>
        </p:nvSpPr>
        <p:spPr>
          <a:xfrm>
            <a:off x="5327072" y="946531"/>
            <a:ext cx="355784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What will an advocate do? / Not do?</a:t>
            </a:r>
            <a:endParaRPr lang="en-GB" sz="1200" b="1" dirty="0"/>
          </a:p>
        </p:txBody>
      </p:sp>
      <p:sp>
        <p:nvSpPr>
          <p:cNvPr id="11" name="TextBox 10"/>
          <p:cNvSpPr txBox="1"/>
          <p:nvPr/>
        </p:nvSpPr>
        <p:spPr>
          <a:xfrm>
            <a:off x="5029200" y="3150999"/>
            <a:ext cx="6949439"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Support Groups:</a:t>
            </a:r>
          </a:p>
          <a:p>
            <a:r>
              <a:rPr lang="en-US" sz="1200" dirty="0"/>
              <a:t>There are many UK charities and support organisations – Mind, Age UK, Headway, Rethink Mental Illness, Macmillan Cancer Support. These groups help to empower individuals to take back control of their lives when they have, or are caring for an individual with an illness, long term condition or disability.</a:t>
            </a:r>
          </a:p>
          <a:p>
            <a:r>
              <a:rPr lang="en-US" sz="1200" dirty="0"/>
              <a:t>There are local and national support groups where people with similar experiences or concerns can meet and provide each other with support, advice, encouragement, comfort, information and share coping strategies. It gives people a chance to talk to others who understand as they have experienced it themselves.</a:t>
            </a:r>
          </a:p>
        </p:txBody>
      </p:sp>
      <p:sp>
        <p:nvSpPr>
          <p:cNvPr id="12" name="TextBox 11"/>
          <p:cNvSpPr txBox="1"/>
          <p:nvPr/>
        </p:nvSpPr>
        <p:spPr>
          <a:xfrm>
            <a:off x="5029199" y="4639087"/>
            <a:ext cx="6949439"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Informal Support:</a:t>
            </a:r>
          </a:p>
          <a:p>
            <a:r>
              <a:rPr lang="en-US" sz="1200" dirty="0"/>
              <a:t>Informal support is care given by those not paid to do so and are not professionally trained care workers – friends, family, neighbours. This could take the form of helping with daily tasks like;</a:t>
            </a:r>
          </a:p>
          <a:p>
            <a:pPr marL="171450" indent="-171450">
              <a:buFont typeface="Arial" panose="020B0604020202020204" pitchFamily="34" charset="0"/>
              <a:buChar char="•"/>
            </a:pPr>
            <a:r>
              <a:rPr lang="en-US" sz="1200" dirty="0"/>
              <a:t>Personal care – showering, bathing, getting dressed</a:t>
            </a:r>
          </a:p>
          <a:p>
            <a:pPr marL="171450" indent="-171450">
              <a:buFont typeface="Arial" panose="020B0604020202020204" pitchFamily="34" charset="0"/>
              <a:buChar char="•"/>
            </a:pPr>
            <a:r>
              <a:rPr lang="en-US" sz="1200" dirty="0"/>
              <a:t>Shopping</a:t>
            </a:r>
          </a:p>
          <a:p>
            <a:pPr marL="171450" indent="-171450">
              <a:buFont typeface="Arial" panose="020B0604020202020204" pitchFamily="34" charset="0"/>
              <a:buChar char="•"/>
            </a:pPr>
            <a:r>
              <a:rPr lang="en-US" sz="1200" dirty="0"/>
              <a:t>Collecting prescriptions</a:t>
            </a:r>
          </a:p>
          <a:p>
            <a:pPr marL="171450" indent="-171450">
              <a:buFont typeface="Arial" panose="020B0604020202020204" pitchFamily="34" charset="0"/>
              <a:buChar char="•"/>
            </a:pPr>
            <a:r>
              <a:rPr lang="en-US" sz="1200" dirty="0"/>
              <a:t>Preparing meals</a:t>
            </a:r>
          </a:p>
          <a:p>
            <a:pPr marL="171450" indent="-171450">
              <a:buFont typeface="Arial" panose="020B0604020202020204" pitchFamily="34" charset="0"/>
              <a:buChar char="•"/>
            </a:pPr>
            <a:r>
              <a:rPr lang="en-US" sz="1200" dirty="0"/>
              <a:t>Laundry</a:t>
            </a:r>
          </a:p>
          <a:p>
            <a:pPr marL="171450" indent="-171450">
              <a:buFont typeface="Arial" panose="020B0604020202020204" pitchFamily="34" charset="0"/>
              <a:buChar char="•"/>
            </a:pPr>
            <a:r>
              <a:rPr lang="en-US" sz="1200" dirty="0"/>
              <a:t>Having a chat and keeping them company</a:t>
            </a:r>
          </a:p>
          <a:p>
            <a:pPr marL="171450" indent="-171450">
              <a:buFont typeface="Arial" panose="020B0604020202020204" pitchFamily="34" charset="0"/>
              <a:buChar char="•"/>
            </a:pPr>
            <a:r>
              <a:rPr lang="en-US" sz="1200" dirty="0"/>
              <a:t>Mowing the lawn</a:t>
            </a:r>
          </a:p>
          <a:p>
            <a:pPr marL="171450" indent="-171450">
              <a:buFont typeface="Arial" panose="020B0604020202020204" pitchFamily="34" charset="0"/>
              <a:buChar char="•"/>
            </a:pPr>
            <a:r>
              <a:rPr lang="en-US" sz="1200" dirty="0"/>
              <a:t>Cleaning </a:t>
            </a:r>
            <a:endParaRPr lang="en-GB" sz="1200" dirty="0"/>
          </a:p>
        </p:txBody>
      </p:sp>
    </p:spTree>
    <p:extLst>
      <p:ext uri="{BB962C8B-B14F-4D97-AF65-F5344CB8AC3E}">
        <p14:creationId xmlns:p14="http://schemas.microsoft.com/office/powerpoint/2010/main" val="255035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18903" y="2415586"/>
            <a:ext cx="10058400" cy="2387600"/>
          </a:xfrm>
        </p:spPr>
        <p:txBody>
          <a:bodyPr>
            <a:normAutofit fontScale="90000"/>
          </a:bodyPr>
          <a:lstStyle/>
          <a:p>
            <a:r>
              <a:rPr lang="en-GB" b="1" dirty="0"/>
              <a:t>LO2: Understand the impact of discriminatory practices on individuals in health, social care and child care environments.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26" y="286749"/>
            <a:ext cx="1957251" cy="379458"/>
          </a:xfrm>
        </p:spPr>
        <p:txBody>
          <a:bodyPr>
            <a:normAutofit/>
          </a:bodyPr>
          <a:lstStyle/>
          <a:p>
            <a:r>
              <a:rPr lang="en-GB" sz="1400" b="1" dirty="0"/>
              <a:t>Discriminatory Practice:</a:t>
            </a:r>
          </a:p>
        </p:txBody>
      </p:sp>
      <p:sp>
        <p:nvSpPr>
          <p:cNvPr id="6" name="TextBox 5"/>
          <p:cNvSpPr txBox="1"/>
          <p:nvPr/>
        </p:nvSpPr>
        <p:spPr>
          <a:xfrm>
            <a:off x="326572" y="640080"/>
            <a:ext cx="3069772"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dirty="0">
                <a:solidFill>
                  <a:srgbClr val="7030A0"/>
                </a:solidFill>
              </a:rPr>
              <a:t>Discrimination</a:t>
            </a:r>
            <a:r>
              <a:rPr lang="en-GB" sz="1200" dirty="0"/>
              <a:t>: when people judge others based on their differences and use the differences to create disadvantage or oppression.</a:t>
            </a:r>
          </a:p>
        </p:txBody>
      </p:sp>
      <p:pic>
        <p:nvPicPr>
          <p:cNvPr id="5" name="Picture 4"/>
          <p:cNvPicPr>
            <a:picLocks noChangeAspect="1"/>
          </p:cNvPicPr>
          <p:nvPr/>
        </p:nvPicPr>
        <p:blipFill>
          <a:blip r:embed="rId2" cstate="print"/>
          <a:stretch>
            <a:fillRect/>
          </a:stretch>
        </p:blipFill>
        <p:spPr>
          <a:xfrm>
            <a:off x="2515987" y="1233968"/>
            <a:ext cx="842355" cy="469433"/>
          </a:xfrm>
          <a:prstGeom prst="rect">
            <a:avLst/>
          </a:prstGeom>
        </p:spPr>
      </p:pic>
      <p:sp>
        <p:nvSpPr>
          <p:cNvPr id="8" name="TextBox 7"/>
          <p:cNvSpPr txBox="1"/>
          <p:nvPr/>
        </p:nvSpPr>
        <p:spPr>
          <a:xfrm>
            <a:off x="300445" y="1776548"/>
            <a:ext cx="3135087" cy="15081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What is discriminatory practice?</a:t>
            </a:r>
          </a:p>
          <a:p>
            <a:pPr>
              <a:buFont typeface="Arial" pitchFamily="34" charset="0"/>
              <a:buChar char="•"/>
            </a:pPr>
            <a:r>
              <a:rPr lang="en-GB" dirty="0"/>
              <a:t> </a:t>
            </a:r>
            <a:r>
              <a:rPr lang="en-GB" sz="1200" dirty="0"/>
              <a:t>Discriminatory practice involves treating someone unfairly or less favourably compared to others.</a:t>
            </a:r>
          </a:p>
          <a:p>
            <a:endParaRPr lang="en-GB" sz="1200" dirty="0"/>
          </a:p>
          <a:p>
            <a:pPr>
              <a:buFont typeface="Arial" pitchFamily="34" charset="0"/>
              <a:buChar char="•"/>
            </a:pPr>
            <a:r>
              <a:rPr lang="en-GB" sz="1200" dirty="0"/>
              <a:t> Can take many forms; excluding someone form activities, physical abuse or verbal abuse.</a:t>
            </a:r>
          </a:p>
        </p:txBody>
      </p:sp>
      <p:graphicFrame>
        <p:nvGraphicFramePr>
          <p:cNvPr id="9" name="Diagram 8"/>
          <p:cNvGraphicFramePr/>
          <p:nvPr/>
        </p:nvGraphicFramePr>
        <p:xfrm>
          <a:off x="3657600" y="901338"/>
          <a:ext cx="8161383" cy="5708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9248502" y="182879"/>
            <a:ext cx="2756263" cy="1569660"/>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GB" sz="1200" dirty="0"/>
              <a:t>The NHS , emergency services and local authorities as people to classify their race as; White, Black, Asian, Mixed Race, Chinese/any other ethnic group. Data is monitored and can be used to look at use of services by different ethnic groups or monitor the effectiveness of equal opportunities policy.</a:t>
            </a:r>
          </a:p>
        </p:txBody>
      </p:sp>
      <p:cxnSp>
        <p:nvCxnSpPr>
          <p:cNvPr id="13" name="Straight Connector 12"/>
          <p:cNvCxnSpPr/>
          <p:nvPr/>
        </p:nvCxnSpPr>
        <p:spPr>
          <a:xfrm flipV="1">
            <a:off x="7380514" y="1881051"/>
            <a:ext cx="248195" cy="91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334103" y="770709"/>
            <a:ext cx="875211" cy="2873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3509" y="3592286"/>
            <a:ext cx="3161211" cy="270843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Direct &amp; Indirect Discrimination:</a:t>
            </a:r>
          </a:p>
          <a:p>
            <a:endParaRPr lang="en-GB" sz="1200" b="1" dirty="0"/>
          </a:p>
          <a:p>
            <a:r>
              <a:rPr lang="en-GB" sz="1200" b="1" dirty="0"/>
              <a:t>Direct</a:t>
            </a:r>
            <a:r>
              <a:rPr lang="en-GB" sz="1200" dirty="0"/>
              <a:t>: intentionally putting someone at a disadvantage or treating them unfairly based on their differences. i.e. A woman told she cannot have a job because she is female is a victim of sex discrimination.</a:t>
            </a:r>
          </a:p>
          <a:p>
            <a:endParaRPr lang="en-GB" sz="1200" dirty="0"/>
          </a:p>
          <a:p>
            <a:r>
              <a:rPr lang="en-GB" sz="1200" dirty="0"/>
              <a:t>Indirect: When a policy, practice or rule applies to everyone, but can have a detrimental effect on some people. i.e. If a job advert said male applicants must be clean shaven, this would discriminate against me whose religious beliefs prevent them from shaving their beards.</a:t>
            </a:r>
          </a:p>
        </p:txBody>
      </p:sp>
      <p:sp>
        <p:nvSpPr>
          <p:cNvPr id="19" name="TextBox 18"/>
          <p:cNvSpPr txBox="1"/>
          <p:nvPr/>
        </p:nvSpPr>
        <p:spPr>
          <a:xfrm>
            <a:off x="4167052" y="640080"/>
            <a:ext cx="197249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Basis of discrimination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83" y="169183"/>
            <a:ext cx="807719" cy="327206"/>
          </a:xfrm>
        </p:spPr>
        <p:style>
          <a:lnRef idx="2">
            <a:schemeClr val="dk1"/>
          </a:lnRef>
          <a:fillRef idx="1">
            <a:schemeClr val="lt1"/>
          </a:fillRef>
          <a:effectRef idx="0">
            <a:schemeClr val="dk1"/>
          </a:effectRef>
          <a:fontRef idx="minor">
            <a:schemeClr val="dk1"/>
          </a:fontRef>
        </p:style>
        <p:txBody>
          <a:bodyPr>
            <a:normAutofit/>
          </a:bodyPr>
          <a:lstStyle/>
          <a:p>
            <a:r>
              <a:rPr lang="en-GB" sz="1400" b="1" dirty="0"/>
              <a:t>ABUSE</a:t>
            </a:r>
          </a:p>
        </p:txBody>
      </p:sp>
      <p:sp>
        <p:nvSpPr>
          <p:cNvPr id="4" name="TextBox 3"/>
          <p:cNvSpPr txBox="1"/>
          <p:nvPr/>
        </p:nvSpPr>
        <p:spPr>
          <a:xfrm>
            <a:off x="195943" y="548639"/>
            <a:ext cx="6570617" cy="60016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Types of Abuse:</a:t>
            </a:r>
          </a:p>
          <a:p>
            <a:r>
              <a:rPr lang="en-GB" sz="1200" dirty="0"/>
              <a:t>The term ‘abuse’ refers to a wide range of negative and harmful ways of behaving.</a:t>
            </a:r>
          </a:p>
          <a:p>
            <a:endParaRPr lang="en-GB" sz="1200" dirty="0"/>
          </a:p>
          <a:p>
            <a:r>
              <a:rPr lang="en-GB" sz="1200" b="1" dirty="0"/>
              <a:t>Types of abuse in health, social care and  child care environments:</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dirty="0"/>
          </a:p>
          <a:p>
            <a:endParaRPr lang="en-GB" sz="1200" dirty="0"/>
          </a:p>
          <a:p>
            <a:endParaRPr lang="en-GB" sz="1200" dirty="0"/>
          </a:p>
        </p:txBody>
      </p:sp>
      <p:graphicFrame>
        <p:nvGraphicFramePr>
          <p:cNvPr id="5" name="Diagram 4"/>
          <p:cNvGraphicFramePr/>
          <p:nvPr/>
        </p:nvGraphicFramePr>
        <p:xfrm>
          <a:off x="281578" y="1463041"/>
          <a:ext cx="6367417" cy="4820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6897188" y="305345"/>
            <a:ext cx="5055326"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2.1. Terms you need to be familiar with:</a:t>
            </a:r>
          </a:p>
          <a:p>
            <a:endParaRPr lang="en-GB" sz="1100" dirty="0"/>
          </a:p>
          <a:p>
            <a:pPr>
              <a:buFont typeface="Arial" pitchFamily="34" charset="0"/>
              <a:buChar char="•"/>
            </a:pPr>
            <a:r>
              <a:rPr lang="en-GB" sz="1100" b="1" dirty="0">
                <a:solidFill>
                  <a:srgbClr val="7030A0"/>
                </a:solidFill>
              </a:rPr>
              <a:t>Prejudice</a:t>
            </a:r>
            <a:r>
              <a:rPr lang="en-GB" sz="1100" dirty="0"/>
              <a:t> - </a:t>
            </a:r>
            <a:r>
              <a:rPr lang="en-GB" sz="1100" dirty="0">
                <a:solidFill>
                  <a:schemeClr val="tx1"/>
                </a:solidFill>
              </a:rPr>
              <a:t> when someone has a negative attitude towards or an unfair dislike of an individual or group of people. It is often  based on poorly informed opinion or inaccurate information. i.e.</a:t>
            </a:r>
            <a:r>
              <a:rPr lang="en-GB" sz="1100" dirty="0"/>
              <a:t> Racial prejudice or  people being punished because of their sexual orientation.</a:t>
            </a:r>
          </a:p>
          <a:p>
            <a:pPr>
              <a:buFont typeface="Arial" pitchFamily="34" charset="0"/>
              <a:buChar char="•"/>
            </a:pPr>
            <a:endParaRPr lang="en-GB" sz="1100" dirty="0"/>
          </a:p>
          <a:p>
            <a:pPr>
              <a:buFont typeface="Arial" pitchFamily="34" charset="0"/>
              <a:buChar char="•"/>
            </a:pPr>
            <a:r>
              <a:rPr lang="en-GB" sz="1100" b="1" dirty="0">
                <a:solidFill>
                  <a:srgbClr val="7030A0"/>
                </a:solidFill>
              </a:rPr>
              <a:t>Stereotyping -</a:t>
            </a:r>
            <a:r>
              <a:rPr lang="en-GB" sz="1100" dirty="0">
                <a:solidFill>
                  <a:schemeClr val="tx1"/>
                </a:solidFill>
              </a:rPr>
              <a:t> making judgements about a person or groups of people based on prejudices. Making unfair assumptions that people with certain characteristics are the same. i.e. Midwives are always women or girls better behaved than boys.</a:t>
            </a:r>
          </a:p>
          <a:p>
            <a:pPr>
              <a:buFont typeface="Arial" pitchFamily="34" charset="0"/>
              <a:buChar char="•"/>
            </a:pPr>
            <a:endParaRPr lang="en-GB" sz="1100" b="1" dirty="0">
              <a:solidFill>
                <a:schemeClr val="tx1"/>
              </a:solidFill>
            </a:endParaRPr>
          </a:p>
          <a:p>
            <a:pPr>
              <a:buFont typeface="Arial" pitchFamily="34" charset="0"/>
              <a:buChar char="•"/>
            </a:pPr>
            <a:r>
              <a:rPr lang="en-GB" sz="1100" b="1" dirty="0">
                <a:solidFill>
                  <a:srgbClr val="7030A0"/>
                </a:solidFill>
              </a:rPr>
              <a:t>Labelling -</a:t>
            </a:r>
            <a:r>
              <a:rPr lang="en-GB" sz="1100" dirty="0">
                <a:solidFill>
                  <a:schemeClr val="tx1"/>
                </a:solidFill>
              </a:rPr>
              <a:t> to identify people negatively as part of a particular group. Making the assumption they are all the same. i.e. All old people are frail and need looking after.</a:t>
            </a:r>
          </a:p>
          <a:p>
            <a:pPr>
              <a:buFont typeface="Arial" pitchFamily="34" charset="0"/>
              <a:buChar char="•"/>
            </a:pPr>
            <a:endParaRPr lang="en-GB" sz="1100" b="1" dirty="0">
              <a:solidFill>
                <a:schemeClr val="tx1"/>
              </a:solidFill>
            </a:endParaRPr>
          </a:p>
          <a:p>
            <a:pPr>
              <a:buFont typeface="Arial" pitchFamily="34" charset="0"/>
              <a:buChar char="•"/>
            </a:pPr>
            <a:r>
              <a:rPr lang="en-GB" sz="1100" b="1" dirty="0">
                <a:solidFill>
                  <a:srgbClr val="7030A0"/>
                </a:solidFill>
              </a:rPr>
              <a:t>Bullying – </a:t>
            </a:r>
            <a:r>
              <a:rPr lang="en-GB" sz="1100" dirty="0">
                <a:solidFill>
                  <a:schemeClr val="tx1"/>
                </a:solidFill>
              </a:rPr>
              <a:t>threatening, intimidating, humiliating or frightening others. It is repeated behaviour intended to physically or psychologically hurt. It is more likely to occur in a situation where someone is in a position of power, like a manager or when an individual is dependant on a care worker or relative</a:t>
            </a:r>
            <a:endParaRPr lang="en-GB" sz="1100" b="1" dirty="0">
              <a:solidFill>
                <a:srgbClr val="7030A0"/>
              </a:solidFill>
            </a:endParaRPr>
          </a:p>
        </p:txBody>
      </p:sp>
      <p:sp>
        <p:nvSpPr>
          <p:cNvPr id="10" name="TextBox 9"/>
          <p:cNvSpPr txBox="1"/>
          <p:nvPr/>
        </p:nvSpPr>
        <p:spPr>
          <a:xfrm>
            <a:off x="6910251" y="3623311"/>
            <a:ext cx="5042263" cy="3016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Who is affected?</a:t>
            </a:r>
          </a:p>
          <a:p>
            <a:r>
              <a:rPr lang="en-GB" sz="1100" dirty="0"/>
              <a:t>There are three main groups of individuals who can be affected by discriminatory practice in health, social care and child care.</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p:txBody>
      </p:sp>
      <p:graphicFrame>
        <p:nvGraphicFramePr>
          <p:cNvPr id="11" name="Table 10"/>
          <p:cNvGraphicFramePr>
            <a:graphicFrameLocks noGrp="1"/>
          </p:cNvGraphicFramePr>
          <p:nvPr>
            <p:extLst>
              <p:ext uri="{D42A27DB-BD31-4B8C-83A1-F6EECF244321}">
                <p14:modId xmlns:p14="http://schemas.microsoft.com/office/powerpoint/2010/main" val="2153875415"/>
              </p:ext>
            </p:extLst>
          </p:nvPr>
        </p:nvGraphicFramePr>
        <p:xfrm>
          <a:off x="7132319" y="4252852"/>
          <a:ext cx="4598125" cy="2207623"/>
        </p:xfrm>
        <a:graphic>
          <a:graphicData uri="http://schemas.openxmlformats.org/drawingml/2006/table">
            <a:tbl>
              <a:tblPr firstRow="1" bandRow="1">
                <a:tableStyleId>{073A0DAA-6AF3-43AB-8588-CEC1D06C72B9}</a:tableStyleId>
              </a:tblPr>
              <a:tblGrid>
                <a:gridCol w="1593668">
                  <a:extLst>
                    <a:ext uri="{9D8B030D-6E8A-4147-A177-3AD203B41FA5}">
                      <a16:colId xmlns:a16="http://schemas.microsoft.com/office/drawing/2014/main" val="20000"/>
                    </a:ext>
                  </a:extLst>
                </a:gridCol>
                <a:gridCol w="1550230">
                  <a:extLst>
                    <a:ext uri="{9D8B030D-6E8A-4147-A177-3AD203B41FA5}">
                      <a16:colId xmlns:a16="http://schemas.microsoft.com/office/drawing/2014/main" val="20001"/>
                    </a:ext>
                  </a:extLst>
                </a:gridCol>
                <a:gridCol w="1454227">
                  <a:extLst>
                    <a:ext uri="{9D8B030D-6E8A-4147-A177-3AD203B41FA5}">
                      <a16:colId xmlns:a16="http://schemas.microsoft.com/office/drawing/2014/main" val="20002"/>
                    </a:ext>
                  </a:extLst>
                </a:gridCol>
              </a:tblGrid>
              <a:tr h="597898">
                <a:tc>
                  <a:txBody>
                    <a:bodyPr/>
                    <a:lstStyle/>
                    <a:p>
                      <a:pPr algn="ctr"/>
                      <a:r>
                        <a:rPr lang="en-GB" sz="1100" dirty="0"/>
                        <a:t>Individuals requiring</a:t>
                      </a:r>
                      <a:r>
                        <a:rPr lang="en-GB" sz="1100" baseline="0" dirty="0"/>
                        <a:t> care &amp; support</a:t>
                      </a:r>
                      <a:endParaRPr lang="en-GB" sz="1100" dirty="0"/>
                    </a:p>
                  </a:txBody>
                  <a:tcPr/>
                </a:tc>
                <a:tc>
                  <a:txBody>
                    <a:bodyPr/>
                    <a:lstStyle/>
                    <a:p>
                      <a:pPr algn="ctr"/>
                      <a:r>
                        <a:rPr lang="en-GB" sz="1100" dirty="0"/>
                        <a:t>Family, friends,</a:t>
                      </a:r>
                      <a:r>
                        <a:rPr lang="en-GB" sz="1100" baseline="0" dirty="0"/>
                        <a:t> relatives of individuals</a:t>
                      </a:r>
                      <a:endParaRPr lang="en-GB" sz="1100" dirty="0"/>
                    </a:p>
                  </a:txBody>
                  <a:tcPr/>
                </a:tc>
                <a:tc>
                  <a:txBody>
                    <a:bodyPr/>
                    <a:lstStyle/>
                    <a:p>
                      <a:pPr algn="ctr"/>
                      <a:r>
                        <a:rPr lang="en-GB" sz="1100" dirty="0"/>
                        <a:t>Practitioners</a:t>
                      </a:r>
                    </a:p>
                  </a:txBody>
                  <a:tcPr/>
                </a:tc>
                <a:extLst>
                  <a:ext uri="{0D108BD9-81ED-4DB2-BD59-A6C34878D82A}">
                    <a16:rowId xmlns:a16="http://schemas.microsoft.com/office/drawing/2014/main" val="10000"/>
                  </a:ext>
                </a:extLst>
              </a:tr>
              <a:tr h="1609725">
                <a:tc>
                  <a:txBody>
                    <a:bodyPr/>
                    <a:lstStyle/>
                    <a:p>
                      <a:r>
                        <a:rPr lang="en-GB" sz="1100" dirty="0"/>
                        <a:t>Patients</a:t>
                      </a:r>
                    </a:p>
                    <a:p>
                      <a:r>
                        <a:rPr lang="en-GB" sz="1100" dirty="0"/>
                        <a:t>Clients</a:t>
                      </a:r>
                    </a:p>
                    <a:p>
                      <a:r>
                        <a:rPr lang="en-GB" sz="1100" dirty="0"/>
                        <a:t>People</a:t>
                      </a:r>
                      <a:r>
                        <a:rPr lang="en-GB" sz="1100" baseline="0" dirty="0"/>
                        <a:t> with disabilities</a:t>
                      </a:r>
                    </a:p>
                    <a:p>
                      <a:r>
                        <a:rPr lang="en-GB" sz="1100" baseline="0" dirty="0"/>
                        <a:t>Babies</a:t>
                      </a:r>
                    </a:p>
                    <a:p>
                      <a:r>
                        <a:rPr lang="en-GB" sz="1100" baseline="0" dirty="0"/>
                        <a:t>Children</a:t>
                      </a:r>
                    </a:p>
                    <a:p>
                      <a:r>
                        <a:rPr lang="en-GB" sz="1100" baseline="0" dirty="0"/>
                        <a:t>Young adults</a:t>
                      </a:r>
                    </a:p>
                    <a:p>
                      <a:r>
                        <a:rPr lang="en-GB" sz="1100" baseline="0" dirty="0"/>
                        <a:t>Older Adults</a:t>
                      </a:r>
                      <a:endParaRPr lang="en-GB" sz="1100" dirty="0"/>
                    </a:p>
                  </a:txBody>
                  <a:tcPr/>
                </a:tc>
                <a:tc>
                  <a:txBody>
                    <a:bodyPr/>
                    <a:lstStyle/>
                    <a:p>
                      <a:r>
                        <a:rPr lang="en-GB" sz="1100" dirty="0"/>
                        <a:t>Parents</a:t>
                      </a:r>
                    </a:p>
                    <a:p>
                      <a:r>
                        <a:rPr lang="en-GB" sz="1100" dirty="0"/>
                        <a:t>Grandparents</a:t>
                      </a:r>
                    </a:p>
                    <a:p>
                      <a:r>
                        <a:rPr lang="en-GB" sz="1100" dirty="0"/>
                        <a:t>Sons</a:t>
                      </a:r>
                      <a:r>
                        <a:rPr lang="en-GB" sz="1100" baseline="0" dirty="0"/>
                        <a:t> &amp; daughters</a:t>
                      </a:r>
                    </a:p>
                    <a:p>
                      <a:r>
                        <a:rPr lang="en-GB" sz="1100" baseline="0" dirty="0"/>
                        <a:t>Step-family members</a:t>
                      </a:r>
                    </a:p>
                    <a:p>
                      <a:r>
                        <a:rPr lang="en-GB" sz="1100" baseline="0" dirty="0"/>
                        <a:t>Best friends</a:t>
                      </a:r>
                    </a:p>
                    <a:p>
                      <a:r>
                        <a:rPr lang="en-GB" sz="1100" baseline="0" dirty="0"/>
                        <a:t>Neighbours</a:t>
                      </a:r>
                    </a:p>
                    <a:p>
                      <a:endParaRPr lang="en-GB" sz="1100" dirty="0"/>
                    </a:p>
                  </a:txBody>
                  <a:tcPr/>
                </a:tc>
                <a:tc>
                  <a:txBody>
                    <a:bodyPr/>
                    <a:lstStyle/>
                    <a:p>
                      <a:r>
                        <a:rPr lang="en-GB" sz="1100" dirty="0"/>
                        <a:t>Nurse</a:t>
                      </a:r>
                    </a:p>
                    <a:p>
                      <a:r>
                        <a:rPr lang="en-GB" sz="1100" dirty="0"/>
                        <a:t>GP</a:t>
                      </a:r>
                    </a:p>
                    <a:p>
                      <a:r>
                        <a:rPr lang="en-GB" sz="1100" dirty="0"/>
                        <a:t>Physiotherapist</a:t>
                      </a:r>
                    </a:p>
                    <a:p>
                      <a:r>
                        <a:rPr lang="en-GB" sz="1100" dirty="0"/>
                        <a:t>Midwife</a:t>
                      </a:r>
                    </a:p>
                    <a:p>
                      <a:r>
                        <a:rPr lang="en-GB" sz="1100" dirty="0"/>
                        <a:t>Health</a:t>
                      </a:r>
                      <a:r>
                        <a:rPr lang="en-GB" sz="1100" baseline="0" dirty="0"/>
                        <a:t> visitor</a:t>
                      </a:r>
                    </a:p>
                    <a:p>
                      <a:r>
                        <a:rPr lang="en-GB" sz="1100" baseline="0" dirty="0"/>
                        <a:t>Social worker</a:t>
                      </a:r>
                    </a:p>
                    <a:p>
                      <a:r>
                        <a:rPr lang="en-GB" sz="1100" baseline="0" dirty="0"/>
                        <a:t>Care assistant</a:t>
                      </a:r>
                    </a:p>
                    <a:p>
                      <a:r>
                        <a:rPr lang="en-GB" sz="1100" baseline="0" dirty="0"/>
                        <a:t>Counsellor</a:t>
                      </a:r>
                    </a:p>
                    <a:p>
                      <a:r>
                        <a:rPr lang="en-GB" sz="1100" baseline="0" dirty="0"/>
                        <a:t>Nursery assistant</a:t>
                      </a:r>
                      <a:endParaRPr lang="en-GB" sz="11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49" y="260622"/>
            <a:ext cx="3250474" cy="483961"/>
          </a:xfrm>
        </p:spPr>
        <p:style>
          <a:lnRef idx="2">
            <a:schemeClr val="dk1"/>
          </a:lnRef>
          <a:fillRef idx="1">
            <a:schemeClr val="lt1"/>
          </a:fillRef>
          <a:effectRef idx="0">
            <a:schemeClr val="dk1"/>
          </a:effectRef>
          <a:fontRef idx="minor">
            <a:schemeClr val="dk1"/>
          </a:fontRef>
        </p:style>
        <p:txBody>
          <a:bodyPr>
            <a:normAutofit/>
          </a:bodyPr>
          <a:lstStyle/>
          <a:p>
            <a:r>
              <a:rPr lang="en-GB" sz="1400" b="1" dirty="0"/>
              <a:t>Impact of  discrimination on individuals.</a:t>
            </a:r>
          </a:p>
        </p:txBody>
      </p:sp>
      <p:sp>
        <p:nvSpPr>
          <p:cNvPr id="4" name="TextBox 3"/>
          <p:cNvSpPr txBox="1"/>
          <p:nvPr/>
        </p:nvSpPr>
        <p:spPr>
          <a:xfrm>
            <a:off x="313509" y="862149"/>
            <a:ext cx="497694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None/>
            </a:pPr>
            <a:r>
              <a:rPr lang="en-GB" sz="1200" dirty="0"/>
              <a:t>Being discriminated against can have a negative impact on an individual in all areas of PIES and this can lead to  health problems and social exclusion.</a:t>
            </a:r>
          </a:p>
        </p:txBody>
      </p:sp>
      <p:sp>
        <p:nvSpPr>
          <p:cNvPr id="6" name="TextBox 5"/>
          <p:cNvSpPr txBox="1"/>
          <p:nvPr/>
        </p:nvSpPr>
        <p:spPr>
          <a:xfrm>
            <a:off x="300444" y="1449975"/>
            <a:ext cx="497694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solidFill>
                  <a:srgbClr val="7030A0"/>
                </a:solidFill>
              </a:rPr>
              <a:t>Disempowerment:</a:t>
            </a:r>
          </a:p>
          <a:p>
            <a:r>
              <a:rPr lang="en-GB" sz="1200" dirty="0">
                <a:solidFill>
                  <a:schemeClr val="tx1"/>
                </a:solidFill>
              </a:rPr>
              <a:t>Those that have suffered discrimination can feel disempowered. They can feel a lack of control in their life, especially if they are in a residential care environment as they are dependant on the carer who may be abusing them.</a:t>
            </a:r>
          </a:p>
        </p:txBody>
      </p:sp>
      <p:sp>
        <p:nvSpPr>
          <p:cNvPr id="7" name="TextBox 6"/>
          <p:cNvSpPr txBox="1"/>
          <p:nvPr/>
        </p:nvSpPr>
        <p:spPr>
          <a:xfrm>
            <a:off x="287383" y="2390503"/>
            <a:ext cx="499001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solidFill>
                  <a:srgbClr val="7030A0"/>
                </a:solidFill>
              </a:rPr>
              <a:t>Low Self-Esteem &amp; Low Confidence:</a:t>
            </a:r>
          </a:p>
          <a:p>
            <a:r>
              <a:rPr lang="en-GB" sz="1200" dirty="0">
                <a:solidFill>
                  <a:schemeClr val="tx1"/>
                </a:solidFill>
              </a:rPr>
              <a:t>Discrimination can destroy self-esteem and self-confidence leaving an individual feeling worthless.</a:t>
            </a:r>
          </a:p>
        </p:txBody>
      </p:sp>
      <p:sp>
        <p:nvSpPr>
          <p:cNvPr id="8" name="TextBox 7"/>
          <p:cNvSpPr txBox="1"/>
          <p:nvPr/>
        </p:nvSpPr>
        <p:spPr>
          <a:xfrm>
            <a:off x="287382" y="3180423"/>
            <a:ext cx="5003075"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solidFill>
                  <a:srgbClr val="7030A0"/>
                </a:solidFill>
              </a:rPr>
              <a:t>Poor Health and Well-being:</a:t>
            </a:r>
          </a:p>
          <a:p>
            <a:r>
              <a:rPr lang="en-GB" sz="1200" dirty="0">
                <a:solidFill>
                  <a:schemeClr val="tx1"/>
                </a:solidFill>
              </a:rPr>
              <a:t>A persons health and well-being may be affected, they may become withdrawn and  isolate themselves to avoid the situation., as they may be frightened of more discrimination. Or ill treatment. </a:t>
            </a:r>
          </a:p>
          <a:p>
            <a:endParaRPr lang="en-GB" sz="1200" dirty="0">
              <a:solidFill>
                <a:schemeClr val="tx1"/>
              </a:solidFill>
            </a:endParaRPr>
          </a:p>
          <a:p>
            <a:r>
              <a:rPr lang="en-GB" sz="1200" dirty="0">
                <a:solidFill>
                  <a:schemeClr val="tx1"/>
                </a:solidFill>
              </a:rPr>
              <a:t>Health problems can develop including; high blood pressure and anxiety. If an individual is already ill, their condition may deteriorate or their recovery be delayed.</a:t>
            </a:r>
          </a:p>
          <a:p>
            <a:endParaRPr lang="en-GB" sz="1200" dirty="0">
              <a:solidFill>
                <a:schemeClr val="tx1"/>
              </a:solidFill>
            </a:endParaRPr>
          </a:p>
          <a:p>
            <a:r>
              <a:rPr lang="en-GB" sz="1200" dirty="0">
                <a:solidFill>
                  <a:schemeClr val="tx1"/>
                </a:solidFill>
              </a:rPr>
              <a:t>Physical abuse can have serious and in some cases fatal consequences.</a:t>
            </a:r>
          </a:p>
          <a:p>
            <a:endParaRPr lang="en-GB" sz="1200" dirty="0">
              <a:solidFill>
                <a:schemeClr val="tx1"/>
              </a:solidFill>
            </a:endParaRPr>
          </a:p>
          <a:p>
            <a:r>
              <a:rPr lang="en-GB" sz="1200" dirty="0">
                <a:solidFill>
                  <a:schemeClr val="tx1"/>
                </a:solidFill>
              </a:rPr>
              <a:t>Effects are interrelated and don’t occur in isolation. i.e. If a nurse experiences bullying in the work place, it can lead to a loss of concentration when completing tasks as they are worried and stressed. The nurse may become withdrawn socially and not want to  go to work or become agitated or aggressive with colleagues or patients. This may reduce confidence causing more emotional effects like the nurse becoming frustrated and having low self-esteem.</a:t>
            </a:r>
          </a:p>
        </p:txBody>
      </p:sp>
      <p:sp>
        <p:nvSpPr>
          <p:cNvPr id="3" name="TextBox 2"/>
          <p:cNvSpPr txBox="1"/>
          <p:nvPr/>
        </p:nvSpPr>
        <p:spPr>
          <a:xfrm>
            <a:off x="5608864" y="862149"/>
            <a:ext cx="6213022"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solidFill>
                  <a:srgbClr val="7030A0"/>
                </a:solidFill>
              </a:rPr>
              <a:t>Unfair Treatment:</a:t>
            </a:r>
          </a:p>
          <a:p>
            <a:r>
              <a:rPr lang="en-GB" sz="1200" dirty="0">
                <a:solidFill>
                  <a:schemeClr val="tx1"/>
                </a:solidFill>
              </a:rPr>
              <a:t>Individuals may not receive the care that they are entitled to and instead have to struggle to manage their daily lives to may not achieve their potential as they are not receiving the support they should be. They may feel marginalised and excluded from taking part in things due to discrimination making them feel unwanted.</a:t>
            </a:r>
          </a:p>
        </p:txBody>
      </p:sp>
      <p:sp>
        <p:nvSpPr>
          <p:cNvPr id="5" name="TextBox 4"/>
          <p:cNvSpPr txBox="1"/>
          <p:nvPr/>
        </p:nvSpPr>
        <p:spPr>
          <a:xfrm>
            <a:off x="5608864" y="2016579"/>
            <a:ext cx="621302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solidFill>
                  <a:srgbClr val="7030A0"/>
                </a:solidFill>
              </a:rPr>
              <a:t>Effects on mental health:</a:t>
            </a:r>
          </a:p>
          <a:p>
            <a:r>
              <a:rPr lang="en-GB" sz="1200" dirty="0">
                <a:solidFill>
                  <a:schemeClr val="tx1"/>
                </a:solidFill>
              </a:rPr>
              <a:t>Examples include depression, anxiety, self harming, developing and eating disorder, behaviour changes; such as becoming aggressive, becoming uncooperative, withdrawn or socially isolated. </a:t>
            </a:r>
            <a:r>
              <a:rPr lang="en-GB" sz="1200" b="1" dirty="0">
                <a:solidFill>
                  <a:srgbClr val="7030A0"/>
                </a:solidFill>
              </a:rPr>
              <a:t> </a:t>
            </a:r>
          </a:p>
        </p:txBody>
      </p:sp>
      <p:sp>
        <p:nvSpPr>
          <p:cNvPr id="9" name="TextBox 8"/>
          <p:cNvSpPr txBox="1"/>
          <p:nvPr/>
        </p:nvSpPr>
        <p:spPr>
          <a:xfrm>
            <a:off x="5608864" y="2865664"/>
            <a:ext cx="6213022" cy="3785652"/>
          </a:xfrm>
          <a:prstGeom prst="rect">
            <a:avLst/>
          </a:prstGeom>
          <a:noFill/>
          <a:ln w="12700">
            <a:solidFill>
              <a:srgbClr val="FF0000"/>
            </a:solidFill>
          </a:ln>
        </p:spPr>
        <p:txBody>
          <a:bodyPr wrap="square" rtlCol="0">
            <a:spAutoFit/>
          </a:bodyPr>
          <a:lstStyle/>
          <a:p>
            <a:r>
              <a:rPr lang="en-GB" sz="1200" b="1" dirty="0"/>
              <a:t>LO1 and LO2 Exam Tips:</a:t>
            </a:r>
          </a:p>
          <a:p>
            <a:pPr marL="171450" indent="-171450">
              <a:buFont typeface="Arial" panose="020B0604020202020204" pitchFamily="34" charset="0"/>
              <a:buChar char="•"/>
            </a:pPr>
            <a:r>
              <a:rPr lang="en-GB" sz="1200" dirty="0"/>
              <a:t>Make sure you can define equality and diversity.</a:t>
            </a:r>
          </a:p>
          <a:p>
            <a:pPr marL="171450" indent="-171450">
              <a:buFont typeface="Arial" panose="020B0604020202020204" pitchFamily="34" charset="0"/>
              <a:buChar char="•"/>
            </a:pPr>
            <a:r>
              <a:rPr lang="en-GB" sz="1200" dirty="0"/>
              <a:t>Make sure you know the six rights – choices, confidentiality, protection form abuse and harm, equal and fair treatment, consultation and right to life. (you have to be able to name them correctly!)</a:t>
            </a:r>
          </a:p>
          <a:p>
            <a:pPr marL="171450" indent="-171450">
              <a:buFont typeface="Arial" panose="020B0604020202020204" pitchFamily="34" charset="0"/>
              <a:buChar char="•"/>
            </a:pPr>
            <a:r>
              <a:rPr lang="en-GB" sz="1200" dirty="0"/>
              <a:t>If you are asked to identify the values for health and social care services, you must always include ‘maintaining’ or ‘promoting’ – miss the word and you lose the mark!</a:t>
            </a:r>
          </a:p>
          <a:p>
            <a:pPr marL="171450" indent="-171450">
              <a:buFont typeface="Arial" panose="020B0604020202020204" pitchFamily="34" charset="0"/>
              <a:buChar char="•"/>
            </a:pPr>
            <a:r>
              <a:rPr lang="en-GB" sz="1200" dirty="0"/>
              <a:t>Make sure you can give examples of applying the values of care – they are mostly interchangeable but you won’t get marks for repeating them. For example. Providing food that meets cultural and religious needs is an example of  a care setting supporting an individual’s rights and beliefs and also value diversity – it should only be used for one.</a:t>
            </a:r>
          </a:p>
          <a:p>
            <a:pPr marL="171450" indent="-171450">
              <a:buFont typeface="Arial" panose="020B0604020202020204" pitchFamily="34" charset="0"/>
              <a:buChar char="•"/>
            </a:pPr>
            <a:r>
              <a:rPr lang="en-GB" sz="1200" dirty="0"/>
              <a:t>If a question asks you to describe ‘ways’ then you must write about two or three ways correctly to achieve the higher marks. If you only describe one, you’re limited to half marks.</a:t>
            </a:r>
          </a:p>
          <a:p>
            <a:pPr marL="171450" indent="-171450">
              <a:buFont typeface="Arial" panose="020B0604020202020204" pitchFamily="34" charset="0"/>
              <a:buChar char="•"/>
            </a:pPr>
            <a:r>
              <a:rPr lang="en-GB" sz="1200" dirty="0"/>
              <a:t>Make sure you can give examples of the type of help and support advocates support groups and informal carers can provide for individuals.</a:t>
            </a:r>
          </a:p>
          <a:p>
            <a:pPr marL="171450" indent="-171450">
              <a:buFont typeface="Arial" panose="020B0604020202020204" pitchFamily="34" charset="0"/>
              <a:buChar char="•"/>
            </a:pPr>
            <a:r>
              <a:rPr lang="en-GB" sz="1200" dirty="0"/>
              <a:t>Effects can be physical, emotional, intellectual or social and are interrelated (they affect each other). For example, a child who experiences bullying may be cut and bruised as a result of an attack (physical effect). This can cause them to lose concentration and not achieve their potential in lessons (intellectual effect) due to being scared and stressed (emotional effect). This in turn may make them not want to attend school (social effects).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A471AC5934984596652C01BEA8936A" ma:contentTypeVersion="12" ma:contentTypeDescription="Create a new document." ma:contentTypeScope="" ma:versionID="feb26af90ac905e2bca557270678a4bc">
  <xsd:schema xmlns:xsd="http://www.w3.org/2001/XMLSchema" xmlns:xs="http://www.w3.org/2001/XMLSchema" xmlns:p="http://schemas.microsoft.com/office/2006/metadata/properties" xmlns:ns2="18999902-e0e1-46b9-8069-9040d1208bed" xmlns:ns3="936c6605-b322-41ae-92d4-b4baec53c1b0" targetNamespace="http://schemas.microsoft.com/office/2006/metadata/properties" ma:root="true" ma:fieldsID="3c177ba93cd2f09d614108502ab0b545" ns2:_="" ns3:_="">
    <xsd:import namespace="18999902-e0e1-46b9-8069-9040d1208bed"/>
    <xsd:import namespace="936c6605-b322-41ae-92d4-b4baec53c1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99902-e0e1-46b9-8069-9040d1208b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6c6605-b322-41ae-92d4-b4baec53c1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804251-E335-4725-8F9B-D978D10D31FA}"/>
</file>

<file path=customXml/itemProps2.xml><?xml version="1.0" encoding="utf-8"?>
<ds:datastoreItem xmlns:ds="http://schemas.openxmlformats.org/officeDocument/2006/customXml" ds:itemID="{5D547661-368D-4A79-ADFD-2C24E574C946}"/>
</file>

<file path=customXml/itemProps3.xml><?xml version="1.0" encoding="utf-8"?>
<ds:datastoreItem xmlns:ds="http://schemas.openxmlformats.org/officeDocument/2006/customXml" ds:itemID="{F94464B1-8CF5-4B44-9196-5A6B7DF7DB86}"/>
</file>

<file path=docProps/app.xml><?xml version="1.0" encoding="utf-8"?>
<Properties xmlns="http://schemas.openxmlformats.org/officeDocument/2006/extended-properties" xmlns:vt="http://schemas.openxmlformats.org/officeDocument/2006/docPropsVTypes">
  <TotalTime>1164</TotalTime>
  <Words>9637</Words>
  <Application>Microsoft Office PowerPoint</Application>
  <PresentationFormat>Widescreen</PresentationFormat>
  <Paragraphs>800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Wingdings</vt:lpstr>
      <vt:lpstr>Office Theme</vt:lpstr>
      <vt:lpstr>Health &amp; Social Care  Knowledge Organisers</vt:lpstr>
      <vt:lpstr>PowerPoint Presentation</vt:lpstr>
      <vt:lpstr>What are values of care?</vt:lpstr>
      <vt:lpstr>Values of care in child care services</vt:lpstr>
      <vt:lpstr>Support Networks</vt:lpstr>
      <vt:lpstr>LO2: Understand the impact of discriminatory practices on individuals in health, social care and child care environments.</vt:lpstr>
      <vt:lpstr>Discriminatory Practice:</vt:lpstr>
      <vt:lpstr>ABUSE</vt:lpstr>
      <vt:lpstr>Impact of  discrimination on individuals.</vt:lpstr>
      <vt:lpstr>LO3:  Understand how current legislation and national initiatives promote anti-discriminatory practice in health, social care and child care environments.</vt:lpstr>
      <vt:lpstr>Legislation:</vt:lpstr>
      <vt:lpstr>The Health and Social Care Act 2012</vt:lpstr>
      <vt:lpstr>The Mental Capacity Act 2005</vt:lpstr>
      <vt:lpstr>The Data Protection Act 1998</vt:lpstr>
      <vt:lpstr>The Human Rights Act 1998</vt:lpstr>
      <vt:lpstr>National Initiatives:</vt:lpstr>
      <vt:lpstr>Quality Assurance:</vt:lpstr>
      <vt:lpstr>Impact of legislation and national initiatives:</vt:lpstr>
      <vt:lpstr>Equality &amp; Diversity  Knowledge Organiser</vt:lpstr>
      <vt:lpstr>Applying best practice in health, social care and child care environments.</vt:lpstr>
      <vt:lpstr>Explaining discriminatory practice in health, social care or child care environments.</vt:lpstr>
      <vt:lpstr>Other methods for challenging discrimination can include:</vt:lpstr>
    </vt:vector>
  </TitlesOfParts>
  <Company>Wigston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&amp; Social Care  Knowledge Organisers</dc:title>
  <dc:creator>A Pollon</dc:creator>
  <cp:lastModifiedBy>Liza Palmer</cp:lastModifiedBy>
  <cp:revision>57</cp:revision>
  <dcterms:created xsi:type="dcterms:W3CDTF">2019-10-03T13:43:34Z</dcterms:created>
  <dcterms:modified xsi:type="dcterms:W3CDTF">2021-11-07T16:59:33Z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0x010100E7A471AC5934984596652C01BEA8936A</vt:lpwstr>
  </property>
</Properties>
</file>