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E7E6"/>
    <a:srgbClr val="F8C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60"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91E86-604D-4CC2-967C-EB88608BB871}" type="datetimeFigureOut">
              <a:rPr lang="en-GB" smtClean="0"/>
              <a:t>14/01/2021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2C0238-30EA-4FF7-8D75-33CEB5BC68A4}" type="slidenum">
              <a:rPr lang="en-GB" smtClean="0"/>
              <a:t>‹#›</a:t>
            </a:fld>
            <a:endParaRPr lang="en-GB"/>
          </a:p>
        </p:txBody>
      </p:sp>
    </p:spTree>
    <p:extLst>
      <p:ext uri="{BB962C8B-B14F-4D97-AF65-F5344CB8AC3E}">
        <p14:creationId xmlns:p14="http://schemas.microsoft.com/office/powerpoint/2010/main" val="1360684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594528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7610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65816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210433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388770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27261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8028B9-D269-4929-ADE2-DC15BDCCF17F}" type="datetimeFigureOut">
              <a:rPr lang="en-GB" smtClean="0"/>
              <a:t>14/01/2021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236217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8028B9-D269-4929-ADE2-DC15BDCCF17F}" type="datetimeFigureOut">
              <a:rPr lang="en-GB" smtClean="0"/>
              <a:t>14/01/2021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988181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028B9-D269-4929-ADE2-DC15BDCCF17F}" type="datetimeFigureOut">
              <a:rPr lang="en-GB" smtClean="0"/>
              <a:t>14/01/2021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57561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6761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5477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68028B9-D269-4929-ADE2-DC15BDCCF17F}" type="datetimeFigureOut">
              <a:rPr lang="en-GB" smtClean="0"/>
              <a:t>14/01/2021</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45D3DA9-CB23-425D-A57C-C57061D7BB04}" type="slidenum">
              <a:rPr lang="en-GB" smtClean="0"/>
              <a:t>‹#›</a:t>
            </a:fld>
            <a:endParaRPr lang="en-GB"/>
          </a:p>
        </p:txBody>
      </p:sp>
    </p:spTree>
    <p:extLst>
      <p:ext uri="{BB962C8B-B14F-4D97-AF65-F5344CB8AC3E}">
        <p14:creationId xmlns:p14="http://schemas.microsoft.com/office/powerpoint/2010/main" val="3256552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png"/><Relationship Id="rId2" Type="http://schemas.openxmlformats.org/officeDocument/2006/relationships/image" Target="../media/image1.gif"/><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png"/><Relationship Id="rId14"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jpeg"/><Relationship Id="rId10" Type="http://schemas.openxmlformats.org/officeDocument/2006/relationships/image" Target="../media/image23.jpg"/><Relationship Id="rId4" Type="http://schemas.openxmlformats.org/officeDocument/2006/relationships/image" Target="../media/image17.jpeg"/><Relationship Id="rId9" Type="http://schemas.openxmlformats.org/officeDocument/2006/relationships/image" Target="../media/image2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9871F16-902E-4423-82AC-1F8696257A67}"/>
              </a:ext>
            </a:extLst>
          </p:cNvPr>
          <p:cNvGraphicFramePr>
            <a:graphicFrameLocks noGrp="1"/>
          </p:cNvGraphicFramePr>
          <p:nvPr>
            <p:extLst>
              <p:ext uri="{D42A27DB-BD31-4B8C-83A1-F6EECF244321}">
                <p14:modId xmlns:p14="http://schemas.microsoft.com/office/powerpoint/2010/main" val="3836981161"/>
              </p:ext>
            </p:extLst>
          </p:nvPr>
        </p:nvGraphicFramePr>
        <p:xfrm>
          <a:off x="4325287" y="4871"/>
          <a:ext cx="3911630" cy="2316480"/>
        </p:xfrm>
        <a:graphic>
          <a:graphicData uri="http://schemas.openxmlformats.org/drawingml/2006/table">
            <a:tbl>
              <a:tblPr firstRow="1" bandRow="1">
                <a:tableStyleId>{7DF18680-E054-41AD-8BC1-D1AEF772440D}</a:tableStyleId>
              </a:tblPr>
              <a:tblGrid>
                <a:gridCol w="3911630">
                  <a:extLst>
                    <a:ext uri="{9D8B030D-6E8A-4147-A177-3AD203B41FA5}">
                      <a16:colId xmlns:a16="http://schemas.microsoft.com/office/drawing/2014/main" val="3035630652"/>
                    </a:ext>
                  </a:extLst>
                </a:gridCol>
              </a:tblGrid>
              <a:tr h="173711">
                <a:tc>
                  <a:txBody>
                    <a:bodyPr/>
                    <a:lstStyle/>
                    <a:p>
                      <a:pPr algn="ctr"/>
                      <a:r>
                        <a:rPr lang="en-GB" sz="900" dirty="0"/>
                        <a:t>Global Distribution of Tectonic Hazards</a:t>
                      </a:r>
                    </a:p>
                  </a:txBody>
                  <a:tcPr/>
                </a:tc>
                <a:extLst>
                  <a:ext uri="{0D108BD9-81ED-4DB2-BD59-A6C34878D82A}">
                    <a16:rowId xmlns:a16="http://schemas.microsoft.com/office/drawing/2014/main" val="1138007642"/>
                  </a:ext>
                </a:extLst>
              </a:tr>
              <a:tr h="162130">
                <a:tc>
                  <a:txBody>
                    <a:bodyPr/>
                    <a:lstStyle/>
                    <a:p>
                      <a:pPr algn="ctr"/>
                      <a:r>
                        <a:rPr lang="en-GB" sz="800" b="1" dirty="0"/>
                        <a:t>Earthquakes</a:t>
                      </a:r>
                    </a:p>
                  </a:txBody>
                  <a:tcPr>
                    <a:solidFill>
                      <a:schemeClr val="accent5">
                        <a:lumMod val="60000"/>
                        <a:lumOff val="40000"/>
                      </a:schemeClr>
                    </a:solidFill>
                  </a:tcPr>
                </a:tc>
                <a:extLst>
                  <a:ext uri="{0D108BD9-81ED-4DB2-BD59-A6C34878D82A}">
                    <a16:rowId xmlns:a16="http://schemas.microsoft.com/office/drawing/2014/main" val="1755108652"/>
                  </a:ext>
                </a:extLst>
              </a:tr>
              <a:tr h="39374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Earthquakes occur throughout the world but predominately on</a:t>
                      </a:r>
                      <a:r>
                        <a:rPr lang="en-GB" sz="700" b="1" dirty="0"/>
                        <a:t> plate boundaries</a:t>
                      </a:r>
                      <a:r>
                        <a:rPr lang="en-GB" sz="700" dirty="0"/>
                        <a:t>. For example the San Andreas Fault, a conservative plate margin. Furthermore, earthquakes also occur on the constructive plate boundaries of the Mid- Atlantic Ridge, although these are not as severe</a:t>
                      </a:r>
                      <a:r>
                        <a:rPr lang="en-GB" sz="700" baseline="0" dirty="0"/>
                        <a:t> when</a:t>
                      </a:r>
                      <a:r>
                        <a:rPr lang="en-GB" sz="700" dirty="0"/>
                        <a:t> compared to conservative, collision and especially destructive plate margins.</a:t>
                      </a:r>
                    </a:p>
                  </a:txBody>
                  <a:tcPr/>
                </a:tc>
                <a:extLst>
                  <a:ext uri="{0D108BD9-81ED-4DB2-BD59-A6C34878D82A}">
                    <a16:rowId xmlns:a16="http://schemas.microsoft.com/office/drawing/2014/main" val="2927975527"/>
                  </a:ext>
                </a:extLst>
              </a:tr>
              <a:tr h="162130">
                <a:tc>
                  <a:txBody>
                    <a:bodyPr/>
                    <a:lstStyle/>
                    <a:p>
                      <a:pPr algn="ctr"/>
                      <a:r>
                        <a:rPr lang="en-GB" sz="800" b="1" dirty="0"/>
                        <a:t>Volcanoes</a:t>
                      </a:r>
                    </a:p>
                  </a:txBody>
                  <a:tcPr>
                    <a:solidFill>
                      <a:schemeClr val="accent5">
                        <a:lumMod val="60000"/>
                        <a:lumOff val="40000"/>
                      </a:schemeClr>
                    </a:solidFill>
                  </a:tcPr>
                </a:tc>
                <a:extLst>
                  <a:ext uri="{0D108BD9-81ED-4DB2-BD59-A6C34878D82A}">
                    <a16:rowId xmlns:a16="http://schemas.microsoft.com/office/drawing/2014/main" val="2622848398"/>
                  </a:ext>
                </a:extLst>
              </a:tr>
              <a:tr h="393744">
                <a:tc>
                  <a:txBody>
                    <a:bodyPr/>
                    <a:lstStyle/>
                    <a:p>
                      <a:pPr algn="ctr"/>
                      <a:r>
                        <a:rPr lang="en-GB" sz="700" u="none" strike="noStrike" kern="1200" dirty="0">
                          <a:effectLst/>
                        </a:rPr>
                        <a:t>Volcanoes are most likely to occur along </a:t>
                      </a:r>
                      <a:r>
                        <a:rPr lang="en-GB" sz="700" b="1" u="none" strike="noStrike" kern="1200" dirty="0">
                          <a:effectLst/>
                        </a:rPr>
                        <a:t>subduction zones </a:t>
                      </a:r>
                      <a:r>
                        <a:rPr lang="en-GB" sz="700" u="none" strike="noStrike" kern="1200" dirty="0">
                          <a:effectLst/>
                        </a:rPr>
                        <a:t>where oceanic plates dive under continental plates. Volcanic activity can also be found along </a:t>
                      </a:r>
                      <a:r>
                        <a:rPr lang="en-GB" sz="700" b="1" u="none" strike="noStrike" kern="1200" dirty="0">
                          <a:effectLst/>
                        </a:rPr>
                        <a:t>constructive plate margins </a:t>
                      </a:r>
                      <a:r>
                        <a:rPr lang="en-GB" sz="700" u="none" strike="noStrike" kern="1200" dirty="0">
                          <a:effectLst/>
                        </a:rPr>
                        <a:t>such as the Mid Atlantic ridge. There are, however, exceptions. The Hawaiian Islands, which are entirely volcanic in origin, formed in the middle of the Pacific Ocean. This is explained by the </a:t>
                      </a:r>
                      <a:r>
                        <a:rPr lang="en-GB" sz="700" b="1" u="none" strike="noStrike" kern="1200" dirty="0">
                          <a:effectLst/>
                        </a:rPr>
                        <a:t>'hotspot' theory</a:t>
                      </a:r>
                      <a:r>
                        <a:rPr lang="en-GB" sz="700" u="none" strike="noStrike" kern="1200" dirty="0">
                          <a:effectLst/>
                        </a:rPr>
                        <a:t>.</a:t>
                      </a:r>
                      <a:endParaRPr lang="en-GB" sz="700" dirty="0"/>
                    </a:p>
                  </a:txBody>
                  <a:tcPr/>
                </a:tc>
                <a:extLst>
                  <a:ext uri="{0D108BD9-81ED-4DB2-BD59-A6C34878D82A}">
                    <a16:rowId xmlns:a16="http://schemas.microsoft.com/office/drawing/2014/main" val="2331837006"/>
                  </a:ext>
                </a:extLst>
              </a:tr>
              <a:tr h="162130">
                <a:tc>
                  <a:txBody>
                    <a:bodyPr/>
                    <a:lstStyle/>
                    <a:p>
                      <a:pPr algn="ctr"/>
                      <a:r>
                        <a:rPr lang="en-GB" sz="800" b="1" dirty="0"/>
                        <a:t>Tsunamis</a:t>
                      </a:r>
                    </a:p>
                  </a:txBody>
                  <a:tcPr>
                    <a:solidFill>
                      <a:schemeClr val="accent5">
                        <a:lumMod val="60000"/>
                        <a:lumOff val="40000"/>
                      </a:schemeClr>
                    </a:solidFill>
                  </a:tcPr>
                </a:tc>
                <a:extLst>
                  <a:ext uri="{0D108BD9-81ED-4DB2-BD59-A6C34878D82A}">
                    <a16:rowId xmlns:a16="http://schemas.microsoft.com/office/drawing/2014/main" val="2042711628"/>
                  </a:ext>
                </a:extLst>
              </a:tr>
              <a:tr h="312679">
                <a:tc>
                  <a:txBody>
                    <a:bodyPr/>
                    <a:lstStyle/>
                    <a:p>
                      <a:pPr algn="ctr"/>
                      <a:r>
                        <a:rPr lang="en-GB" sz="700" u="none" strike="noStrike" kern="1200" dirty="0">
                          <a:effectLst/>
                        </a:rPr>
                        <a:t>The global distribution of tsunamis is fairly predictable, with around 90% of all events occurring </a:t>
                      </a:r>
                      <a:r>
                        <a:rPr lang="en-GB" sz="700" b="1" u="none" strike="noStrike" kern="1200" dirty="0">
                          <a:effectLst/>
                        </a:rPr>
                        <a:t>within the Pacific Basin</a:t>
                      </a:r>
                      <a:r>
                        <a:rPr lang="en-GB" sz="700" u="none" strike="noStrike" kern="1200" dirty="0">
                          <a:effectLst/>
                        </a:rPr>
                        <a:t>, associated with activity </a:t>
                      </a:r>
                      <a:r>
                        <a:rPr lang="en-GB" sz="700" b="1" u="none" strike="noStrike" kern="1200" dirty="0">
                          <a:effectLst/>
                        </a:rPr>
                        <a:t>at plate margins</a:t>
                      </a:r>
                      <a:r>
                        <a:rPr lang="en-GB" sz="700" u="none" strike="noStrike" kern="1200" dirty="0">
                          <a:effectLst/>
                        </a:rPr>
                        <a:t>. Most are generated at </a:t>
                      </a:r>
                      <a:r>
                        <a:rPr lang="en-GB" sz="700" b="1" u="none" strike="noStrike" kern="1200" dirty="0">
                          <a:effectLst/>
                        </a:rPr>
                        <a:t>subduction zones</a:t>
                      </a:r>
                      <a:r>
                        <a:rPr lang="en-GB" sz="700" u="none" strike="noStrike" kern="1200" dirty="0">
                          <a:effectLst/>
                        </a:rPr>
                        <a:t>, particularly off the Japan-Taiwan island arc, South America and the Aleutian Islands.</a:t>
                      </a:r>
                      <a:endParaRPr lang="en-GB" sz="700" dirty="0"/>
                    </a:p>
                  </a:txBody>
                  <a:tcPr/>
                </a:tc>
                <a:extLst>
                  <a:ext uri="{0D108BD9-81ED-4DB2-BD59-A6C34878D82A}">
                    <a16:rowId xmlns:a16="http://schemas.microsoft.com/office/drawing/2014/main" val="3579627781"/>
                  </a:ext>
                </a:extLst>
              </a:tr>
            </a:tbl>
          </a:graphicData>
        </a:graphic>
      </p:graphicFrame>
      <p:graphicFrame>
        <p:nvGraphicFramePr>
          <p:cNvPr id="15" name="Table 15">
            <a:extLst>
              <a:ext uri="{FF2B5EF4-FFF2-40B4-BE49-F238E27FC236}">
                <a16:creationId xmlns:a16="http://schemas.microsoft.com/office/drawing/2014/main" id="{778E6DBE-CCCF-4E2B-8A1B-B1D955FC1399}"/>
              </a:ext>
            </a:extLst>
          </p:cNvPr>
          <p:cNvGraphicFramePr>
            <a:graphicFrameLocks noGrp="1"/>
          </p:cNvGraphicFramePr>
          <p:nvPr>
            <p:extLst>
              <p:ext uri="{D42A27DB-BD31-4B8C-83A1-F6EECF244321}">
                <p14:modId xmlns:p14="http://schemas.microsoft.com/office/powerpoint/2010/main" val="2338267169"/>
              </p:ext>
            </p:extLst>
          </p:nvPr>
        </p:nvGraphicFramePr>
        <p:xfrm>
          <a:off x="0" y="3697564"/>
          <a:ext cx="4316819" cy="4812112"/>
        </p:xfrm>
        <a:graphic>
          <a:graphicData uri="http://schemas.openxmlformats.org/drawingml/2006/table">
            <a:tbl>
              <a:tblPr firstRow="1" bandRow="1">
                <a:tableStyleId>{7DF18680-E054-41AD-8BC1-D1AEF772440D}</a:tableStyleId>
              </a:tblPr>
              <a:tblGrid>
                <a:gridCol w="3010414">
                  <a:extLst>
                    <a:ext uri="{9D8B030D-6E8A-4147-A177-3AD203B41FA5}">
                      <a16:colId xmlns:a16="http://schemas.microsoft.com/office/drawing/2014/main" val="1660584396"/>
                    </a:ext>
                  </a:extLst>
                </a:gridCol>
                <a:gridCol w="1306405">
                  <a:extLst>
                    <a:ext uri="{9D8B030D-6E8A-4147-A177-3AD203B41FA5}">
                      <a16:colId xmlns:a16="http://schemas.microsoft.com/office/drawing/2014/main" val="1332235834"/>
                    </a:ext>
                  </a:extLst>
                </a:gridCol>
              </a:tblGrid>
              <a:tr h="184447">
                <a:tc gridSpan="2">
                  <a:txBody>
                    <a:bodyPr/>
                    <a:lstStyle/>
                    <a:p>
                      <a:pPr algn="ctr"/>
                      <a:r>
                        <a:rPr lang="en-GB" sz="900" dirty="0"/>
                        <a:t>Types of Plate Boundaries</a:t>
                      </a:r>
                    </a:p>
                  </a:txBody>
                  <a:tcPr/>
                </a:tc>
                <a:tc hMerge="1">
                  <a:txBody>
                    <a:bodyPr/>
                    <a:lstStyle/>
                    <a:p>
                      <a:endParaRPr lang="en-GB" dirty="0"/>
                    </a:p>
                  </a:txBody>
                  <a:tcPr/>
                </a:tc>
                <a:extLst>
                  <a:ext uri="{0D108BD9-81ED-4DB2-BD59-A6C34878D82A}">
                    <a16:rowId xmlns:a16="http://schemas.microsoft.com/office/drawing/2014/main" val="3882652170"/>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Divergent/Destructive Plate Boundaries</a:t>
                      </a:r>
                    </a:p>
                  </a:txBody>
                  <a:tcPr>
                    <a:solidFill>
                      <a:schemeClr val="accent5">
                        <a:lumMod val="60000"/>
                        <a:lumOff val="40000"/>
                      </a:schemeClr>
                    </a:solidFill>
                  </a:tcPr>
                </a:tc>
                <a:tc hMerge="1">
                  <a:txBody>
                    <a:bodyPr/>
                    <a:lstStyle/>
                    <a:p>
                      <a:endParaRPr lang="en-GB" dirty="0"/>
                    </a:p>
                  </a:txBody>
                  <a:tcPr/>
                </a:tc>
                <a:extLst>
                  <a:ext uri="{0D108BD9-81ED-4DB2-BD59-A6C34878D82A}">
                    <a16:rowId xmlns:a16="http://schemas.microsoft.com/office/drawing/2014/main" val="185859905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2060"/>
                          </a:solidFill>
                        </a:rPr>
                        <a:t>Oceanic – Continental: </a:t>
                      </a:r>
                      <a:r>
                        <a:rPr lang="en-GB" sz="800" b="1" dirty="0"/>
                        <a:t>Subduction of an ocean plate at oceanic and continental plate margins leads to fold mountains &amp; volcanoes.</a:t>
                      </a:r>
                    </a:p>
                  </a:txBody>
                  <a:tcPr/>
                </a:tc>
                <a:tc rowSpan="2">
                  <a:txBody>
                    <a:bodyPr/>
                    <a:lstStyle/>
                    <a:p>
                      <a:endParaRPr lang="en-GB" sz="700" dirty="0"/>
                    </a:p>
                  </a:txBody>
                  <a:tcPr/>
                </a:tc>
                <a:extLst>
                  <a:ext uri="{0D108BD9-81ED-4DB2-BD59-A6C34878D82A}">
                    <a16:rowId xmlns:a16="http://schemas.microsoft.com/office/drawing/2014/main" val="1811488853"/>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Andean Mountain Range, Peru and Chile</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3515529947"/>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B050"/>
                          </a:solidFill>
                        </a:rPr>
                        <a:t>Oceanic – Oceanic: </a:t>
                      </a:r>
                      <a:r>
                        <a:rPr lang="en-GB" sz="800" b="1" dirty="0"/>
                        <a:t>When two oceanic plates collide the older and denser plate subducts. The process here creates volcanic island arcs such as those found in the Lesser Antilles.</a:t>
                      </a:r>
                      <a:endParaRPr lang="en-GB" sz="700" b="1" dirty="0"/>
                    </a:p>
                  </a:txBody>
                  <a:tcPr/>
                </a:tc>
                <a:tc rowSpan="2">
                  <a:txBody>
                    <a:bodyPr/>
                    <a:lstStyle/>
                    <a:p>
                      <a:endParaRPr lang="en-GB" sz="700" dirty="0"/>
                    </a:p>
                  </a:txBody>
                  <a:tcPr/>
                </a:tc>
                <a:extLst>
                  <a:ext uri="{0D108BD9-81ED-4DB2-BD59-A6C34878D82A}">
                    <a16:rowId xmlns:a16="http://schemas.microsoft.com/office/drawing/2014/main" val="4172257718"/>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Aleutian Island, Alaska USA</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1878918602"/>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Continental - Continental: </a:t>
                      </a:r>
                      <a:r>
                        <a:rPr lang="en-GB" sz="800" b="1" dirty="0"/>
                        <a:t>Involves two plate margins that are both continental and neither subducts. As these two plates are similar in density, the two plates collide to uplift and fold the crust.</a:t>
                      </a:r>
                    </a:p>
                  </a:txBody>
                  <a:tcPr/>
                </a:tc>
                <a:tc rowSpan="2">
                  <a:txBody>
                    <a:bodyPr/>
                    <a:lstStyle/>
                    <a:p>
                      <a:endParaRPr lang="en-GB" sz="700" dirty="0"/>
                    </a:p>
                  </a:txBody>
                  <a:tcPr/>
                </a:tc>
                <a:extLst>
                  <a:ext uri="{0D108BD9-81ED-4DB2-BD59-A6C34878D82A}">
                    <a16:rowId xmlns:a16="http://schemas.microsoft.com/office/drawing/2014/main" val="2883223020"/>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Himalayan Mountain Range, Nepal and China</a:t>
                      </a:r>
                    </a:p>
                  </a:txBody>
                  <a:tcPr anchor="ctr">
                    <a:solidFill>
                      <a:srgbClr val="F8CEC4"/>
                    </a:solidFill>
                  </a:tcPr>
                </a:tc>
                <a:tc vMerge="1">
                  <a:txBody>
                    <a:bodyPr/>
                    <a:lstStyle/>
                    <a:p>
                      <a:endParaRPr lang="en-GB" sz="700" dirty="0"/>
                    </a:p>
                  </a:txBody>
                  <a:tcPr/>
                </a:tc>
                <a:extLst>
                  <a:ext uri="{0D108BD9-81ED-4DB2-BD59-A6C34878D82A}">
                    <a16:rowId xmlns:a16="http://schemas.microsoft.com/office/drawing/2014/main" val="408541978"/>
                  </a:ext>
                </a:extLst>
              </a:tr>
              <a:tr h="184447">
                <a:tc gridSpan="2">
                  <a:txBody>
                    <a:bodyPr/>
                    <a:lstStyle/>
                    <a:p>
                      <a:pPr algn="ctr"/>
                      <a:r>
                        <a:rPr lang="en-GB" sz="800" b="1" dirty="0"/>
                        <a:t>Divergent/Constructive Plate Boundaries</a:t>
                      </a:r>
                    </a:p>
                  </a:txBody>
                  <a:tcPr>
                    <a:solidFill>
                      <a:schemeClr val="accent5">
                        <a:lumMod val="60000"/>
                        <a:lumOff val="40000"/>
                      </a:schemeClr>
                    </a:solidFill>
                  </a:tcPr>
                </a:tc>
                <a:tc hMerge="1">
                  <a:txBody>
                    <a:bodyPr/>
                    <a:lstStyle/>
                    <a:p>
                      <a:endParaRPr lang="en-GB" sz="700" dirty="0"/>
                    </a:p>
                  </a:txBody>
                  <a:tcPr/>
                </a:tc>
                <a:extLst>
                  <a:ext uri="{0D108BD9-81ED-4DB2-BD59-A6C34878D82A}">
                    <a16:rowId xmlns:a16="http://schemas.microsoft.com/office/drawing/2014/main" val="1583724548"/>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Continental – Continental: </a:t>
                      </a:r>
                      <a:r>
                        <a:rPr lang="en-GB" sz="800" b="1" dirty="0"/>
                        <a:t>Caused by geologically recent mantle plume splitting a continental plate to create a new ocean basin. It can cause Basaltic volcanoes and minor earthquakes.</a:t>
                      </a:r>
                    </a:p>
                  </a:txBody>
                  <a:tcPr>
                    <a:solidFill>
                      <a:srgbClr val="FAE7E6"/>
                    </a:solidFill>
                  </a:tcPr>
                </a:tc>
                <a:tc rowSpan="2">
                  <a:txBody>
                    <a:bodyPr/>
                    <a:lstStyle/>
                    <a:p>
                      <a:endParaRPr lang="en-GB" sz="700" dirty="0"/>
                    </a:p>
                  </a:txBody>
                  <a:tcPr>
                    <a:solidFill>
                      <a:srgbClr val="FAE7E6"/>
                    </a:solidFill>
                  </a:tcPr>
                </a:tc>
                <a:extLst>
                  <a:ext uri="{0D108BD9-81ED-4DB2-BD59-A6C34878D82A}">
                    <a16:rowId xmlns:a16="http://schemas.microsoft.com/office/drawing/2014/main" val="1330907920"/>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African Rift Valley, Ethiopia</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94149675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B050"/>
                          </a:solidFill>
                        </a:rPr>
                        <a:t>Oceanic – Oceanic: </a:t>
                      </a:r>
                      <a:r>
                        <a:rPr lang="en-GB" sz="800" b="1" dirty="0"/>
                        <a:t>New lithosphere forms at constructive margins, where rising plumes of magma stretches the crust to create intense volcanic activity on the ocean floor. </a:t>
                      </a:r>
                    </a:p>
                  </a:txBody>
                  <a:tcPr>
                    <a:solidFill>
                      <a:srgbClr val="FAE7E6"/>
                    </a:solidFill>
                  </a:tcPr>
                </a:tc>
                <a:tc rowSpan="2">
                  <a:txBody>
                    <a:bodyPr/>
                    <a:lstStyle/>
                    <a:p>
                      <a:endParaRPr lang="en-GB" sz="700" dirty="0"/>
                    </a:p>
                  </a:txBody>
                  <a:tcPr>
                    <a:solidFill>
                      <a:srgbClr val="FAE7E6"/>
                    </a:solidFill>
                  </a:tcPr>
                </a:tc>
                <a:extLst>
                  <a:ext uri="{0D108BD9-81ED-4DB2-BD59-A6C34878D82A}">
                    <a16:rowId xmlns:a16="http://schemas.microsoft.com/office/drawing/2014/main" val="2217104085"/>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Mid-Atlantic Ridge, Atlantic Ocean</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235228026"/>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Conservative Plate Boundary</a:t>
                      </a:r>
                    </a:p>
                  </a:txBody>
                  <a:tcPr>
                    <a:solidFill>
                      <a:schemeClr val="accent5">
                        <a:lumMod val="60000"/>
                        <a:lumOff val="40000"/>
                      </a:schemeClr>
                    </a:solidFill>
                  </a:tcPr>
                </a:tc>
                <a:tc hMerge="1">
                  <a:txBody>
                    <a:bodyPr/>
                    <a:lstStyle/>
                    <a:p>
                      <a:endParaRPr lang="en-GB" sz="700" dirty="0"/>
                    </a:p>
                  </a:txBody>
                  <a:tcPr/>
                </a:tc>
                <a:extLst>
                  <a:ext uri="{0D108BD9-81ED-4DB2-BD59-A6C34878D82A}">
                    <a16:rowId xmlns:a16="http://schemas.microsoft.com/office/drawing/2014/main" val="326595420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Oceanic – Continent: </a:t>
                      </a:r>
                      <a:r>
                        <a:rPr lang="en-GB" sz="800" b="1" dirty="0"/>
                        <a:t>Two plates slide past each other in either different directions or the same direction but at different speeds. As they shear past they can cause powerful earthquakes. </a:t>
                      </a:r>
                    </a:p>
                  </a:txBody>
                  <a:tcPr/>
                </a:tc>
                <a:tc rowSpan="2">
                  <a:txBody>
                    <a:bodyPr/>
                    <a:lstStyle/>
                    <a:p>
                      <a:endParaRPr lang="en-GB" sz="700" dirty="0"/>
                    </a:p>
                  </a:txBody>
                  <a:tcPr/>
                </a:tc>
                <a:extLst>
                  <a:ext uri="{0D108BD9-81ED-4DB2-BD59-A6C34878D82A}">
                    <a16:rowId xmlns:a16="http://schemas.microsoft.com/office/drawing/2014/main" val="304839502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San Andreas Fault, California USA</a:t>
                      </a:r>
                    </a:p>
                  </a:txBody>
                  <a:tcPr/>
                </a:tc>
                <a:tc vMerge="1">
                  <a:txBody>
                    <a:bodyPr/>
                    <a:lstStyle/>
                    <a:p>
                      <a:endParaRPr lang="en-GB" sz="700" dirty="0"/>
                    </a:p>
                  </a:txBody>
                  <a:tcPr/>
                </a:tc>
                <a:extLst>
                  <a:ext uri="{0D108BD9-81ED-4DB2-BD59-A6C34878D82A}">
                    <a16:rowId xmlns:a16="http://schemas.microsoft.com/office/drawing/2014/main" val="4063723988"/>
                  </a:ext>
                </a:extLst>
              </a:tr>
            </a:tbl>
          </a:graphicData>
        </a:graphic>
      </p:graphicFrame>
      <p:pic>
        <p:nvPicPr>
          <p:cNvPr id="17" name="Picture 16">
            <a:extLst>
              <a:ext uri="{FF2B5EF4-FFF2-40B4-BE49-F238E27FC236}">
                <a16:creationId xmlns:a16="http://schemas.microsoft.com/office/drawing/2014/main" id="{FA63C814-827D-49BD-8110-986A8429025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2061" t="8671" b="12041"/>
          <a:stretch/>
        </p:blipFill>
        <p:spPr>
          <a:xfrm>
            <a:off x="3038822" y="4165259"/>
            <a:ext cx="1277995" cy="565124"/>
          </a:xfrm>
          <a:prstGeom prst="rect">
            <a:avLst/>
          </a:prstGeom>
        </p:spPr>
      </p:pic>
      <p:pic>
        <p:nvPicPr>
          <p:cNvPr id="18" name="Picture 17">
            <a:extLst>
              <a:ext uri="{FF2B5EF4-FFF2-40B4-BE49-F238E27FC236}">
                <a16:creationId xmlns:a16="http://schemas.microsoft.com/office/drawing/2014/main" id="{81F9AAE1-781C-4216-925F-E321F7BBC31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459" t="10022" b="13298"/>
          <a:stretch/>
        </p:blipFill>
        <p:spPr>
          <a:xfrm>
            <a:off x="3038822" y="4730383"/>
            <a:ext cx="1277995" cy="675439"/>
          </a:xfrm>
          <a:prstGeom prst="rect">
            <a:avLst/>
          </a:prstGeom>
        </p:spPr>
      </p:pic>
      <p:pic>
        <p:nvPicPr>
          <p:cNvPr id="19" name="Picture 18">
            <a:extLst>
              <a:ext uri="{FF2B5EF4-FFF2-40B4-BE49-F238E27FC236}">
                <a16:creationId xmlns:a16="http://schemas.microsoft.com/office/drawing/2014/main" id="{E27D363B-B516-45AF-A4D0-44B54B8AAAA5}"/>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3011" t="10101" r="1380" b="12607"/>
          <a:stretch/>
        </p:blipFill>
        <p:spPr>
          <a:xfrm>
            <a:off x="3038821" y="5416876"/>
            <a:ext cx="1277995" cy="632473"/>
          </a:xfrm>
          <a:prstGeom prst="rect">
            <a:avLst/>
          </a:prstGeom>
        </p:spPr>
      </p:pic>
      <p:pic>
        <p:nvPicPr>
          <p:cNvPr id="20" name="Picture 19">
            <a:extLst>
              <a:ext uri="{FF2B5EF4-FFF2-40B4-BE49-F238E27FC236}">
                <a16:creationId xmlns:a16="http://schemas.microsoft.com/office/drawing/2014/main" id="{5B5964B4-DF56-4B05-91CE-564FF4F87D2D}"/>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5475" t="7961" r="4623" b="9592"/>
          <a:stretch/>
        </p:blipFill>
        <p:spPr>
          <a:xfrm>
            <a:off x="3038821" y="6958513"/>
            <a:ext cx="1277995" cy="632473"/>
          </a:xfrm>
          <a:prstGeom prst="rect">
            <a:avLst/>
          </a:prstGeom>
        </p:spPr>
      </p:pic>
      <p:pic>
        <p:nvPicPr>
          <p:cNvPr id="21" name="Picture 20">
            <a:extLst>
              <a:ext uri="{FF2B5EF4-FFF2-40B4-BE49-F238E27FC236}">
                <a16:creationId xmlns:a16="http://schemas.microsoft.com/office/drawing/2014/main" id="{43B9189B-9D72-4664-9709-40558E0A819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3696" t="17179" r="4183" b="14445"/>
          <a:stretch/>
        </p:blipFill>
        <p:spPr>
          <a:xfrm>
            <a:off x="3038821" y="6291597"/>
            <a:ext cx="1277995" cy="666917"/>
          </a:xfrm>
          <a:prstGeom prst="rect">
            <a:avLst/>
          </a:prstGeom>
        </p:spPr>
      </p:pic>
      <p:pic>
        <p:nvPicPr>
          <p:cNvPr id="22" name="Picture 21">
            <a:extLst>
              <a:ext uri="{FF2B5EF4-FFF2-40B4-BE49-F238E27FC236}">
                <a16:creationId xmlns:a16="http://schemas.microsoft.com/office/drawing/2014/main" id="{3FB70421-FA98-4021-A720-611681D78C6D}"/>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2353" t="12777" r="1105" b="15754"/>
          <a:stretch/>
        </p:blipFill>
        <p:spPr>
          <a:xfrm>
            <a:off x="3038165" y="7846230"/>
            <a:ext cx="1277995" cy="656966"/>
          </a:xfrm>
          <a:prstGeom prst="rect">
            <a:avLst/>
          </a:prstGeom>
        </p:spPr>
      </p:pic>
      <p:graphicFrame>
        <p:nvGraphicFramePr>
          <p:cNvPr id="23" name="Table 22">
            <a:extLst>
              <a:ext uri="{FF2B5EF4-FFF2-40B4-BE49-F238E27FC236}">
                <a16:creationId xmlns:a16="http://schemas.microsoft.com/office/drawing/2014/main" id="{404EFEC8-0EF9-4CBF-B781-2B1D5D3E5CCD}"/>
              </a:ext>
            </a:extLst>
          </p:cNvPr>
          <p:cNvGraphicFramePr>
            <a:graphicFrameLocks noGrp="1"/>
          </p:cNvGraphicFramePr>
          <p:nvPr>
            <p:extLst>
              <p:ext uri="{D42A27DB-BD31-4B8C-83A1-F6EECF244321}">
                <p14:modId xmlns:p14="http://schemas.microsoft.com/office/powerpoint/2010/main" val="1893572375"/>
              </p:ext>
            </p:extLst>
          </p:nvPr>
        </p:nvGraphicFramePr>
        <p:xfrm>
          <a:off x="0" y="9144"/>
          <a:ext cx="2946229" cy="1468900"/>
        </p:xfrm>
        <a:graphic>
          <a:graphicData uri="http://schemas.openxmlformats.org/drawingml/2006/table">
            <a:tbl>
              <a:tblPr firstRow="1" bandRow="1">
                <a:tableStyleId>{7DF18680-E054-41AD-8BC1-D1AEF772440D}</a:tableStyleId>
              </a:tblPr>
              <a:tblGrid>
                <a:gridCol w="866607">
                  <a:extLst>
                    <a:ext uri="{9D8B030D-6E8A-4147-A177-3AD203B41FA5}">
                      <a16:colId xmlns:a16="http://schemas.microsoft.com/office/drawing/2014/main" val="3453008208"/>
                    </a:ext>
                  </a:extLst>
                </a:gridCol>
                <a:gridCol w="2079622">
                  <a:extLst>
                    <a:ext uri="{9D8B030D-6E8A-4147-A177-3AD203B41FA5}">
                      <a16:colId xmlns:a16="http://schemas.microsoft.com/office/drawing/2014/main" val="535879223"/>
                    </a:ext>
                  </a:extLst>
                </a:gridCol>
              </a:tblGrid>
              <a:tr h="234460">
                <a:tc gridSpan="2">
                  <a:txBody>
                    <a:bodyPr/>
                    <a:lstStyle/>
                    <a:p>
                      <a:pPr algn="ctr"/>
                      <a:r>
                        <a:rPr lang="en-GB" sz="900"/>
                        <a:t>The Structure of </a:t>
                      </a:r>
                      <a:r>
                        <a:rPr lang="en-GB" sz="900" dirty="0"/>
                        <a:t>the Earth</a:t>
                      </a:r>
                    </a:p>
                  </a:txBody>
                  <a:tcPr/>
                </a:tc>
                <a:tc hMerge="1">
                  <a:txBody>
                    <a:bodyPr/>
                    <a:lstStyle/>
                    <a:p>
                      <a:endParaRPr lang="en-GB"/>
                    </a:p>
                  </a:txBody>
                  <a:tcPr/>
                </a:tc>
                <a:extLst>
                  <a:ext uri="{0D108BD9-81ED-4DB2-BD59-A6C34878D82A}">
                    <a16:rowId xmlns:a16="http://schemas.microsoft.com/office/drawing/2014/main" val="3643262443"/>
                  </a:ext>
                </a:extLst>
              </a:tr>
              <a:tr h="399887">
                <a:tc>
                  <a:txBody>
                    <a:bodyPr/>
                    <a:lstStyle/>
                    <a:p>
                      <a:pPr algn="ctr"/>
                      <a:r>
                        <a:rPr lang="en-GB" sz="800" b="1" dirty="0">
                          <a:solidFill>
                            <a:schemeClr val="tx1"/>
                          </a:solidFill>
                        </a:rPr>
                        <a:t>The Crust</a:t>
                      </a:r>
                    </a:p>
                  </a:txBody>
                  <a:tcPr anchor="ctr">
                    <a:solidFill>
                      <a:schemeClr val="accent5">
                        <a:lumMod val="60000"/>
                        <a:lumOff val="40000"/>
                      </a:schemeClr>
                    </a:solidFill>
                  </a:tcPr>
                </a:tc>
                <a:tc>
                  <a:txBody>
                    <a:bodyPr/>
                    <a:lstStyle/>
                    <a:p>
                      <a:r>
                        <a:rPr lang="en-GB" sz="700" dirty="0"/>
                        <a:t>Varies in thickness</a:t>
                      </a:r>
                      <a:r>
                        <a:rPr lang="en-GB" sz="700" baseline="0" dirty="0"/>
                        <a:t> (5-10km beneath the ocean).</a:t>
                      </a:r>
                    </a:p>
                    <a:p>
                      <a:r>
                        <a:rPr lang="en-GB" sz="700" baseline="0" dirty="0"/>
                        <a:t>Amounts to less than 1% of the Earth’s total mass.  Made up of serval major plates.</a:t>
                      </a:r>
                      <a:endParaRPr lang="en-GB" sz="700" dirty="0"/>
                    </a:p>
                  </a:txBody>
                  <a:tcPr/>
                </a:tc>
                <a:extLst>
                  <a:ext uri="{0D108BD9-81ED-4DB2-BD59-A6C34878D82A}">
                    <a16:rowId xmlns:a16="http://schemas.microsoft.com/office/drawing/2014/main" val="3899618233"/>
                  </a:ext>
                </a:extLst>
              </a:tr>
              <a:tr h="399887">
                <a:tc>
                  <a:txBody>
                    <a:bodyPr/>
                    <a:lstStyle/>
                    <a:p>
                      <a:pPr algn="ctr"/>
                      <a:r>
                        <a:rPr lang="en-GB" sz="800" b="1" dirty="0">
                          <a:solidFill>
                            <a:schemeClr val="tx1"/>
                          </a:solidFill>
                        </a:rPr>
                        <a:t>The Mantle </a:t>
                      </a:r>
                    </a:p>
                  </a:txBody>
                  <a:tcPr anchor="ctr">
                    <a:solidFill>
                      <a:schemeClr val="accent5">
                        <a:lumMod val="60000"/>
                        <a:lumOff val="40000"/>
                      </a:schemeClr>
                    </a:solidFill>
                  </a:tcPr>
                </a:tc>
                <a:tc>
                  <a:txBody>
                    <a:bodyPr/>
                    <a:lstStyle/>
                    <a:p>
                      <a:r>
                        <a:rPr lang="en-GB" sz="700" dirty="0"/>
                        <a:t>Widest layer</a:t>
                      </a:r>
                      <a:r>
                        <a:rPr lang="en-GB" sz="700" baseline="0" dirty="0"/>
                        <a:t> (2900km thick). The heat and pressure means the rock is in a liquid state that is in a state of convection. </a:t>
                      </a:r>
                      <a:endParaRPr lang="en-GB" sz="700" dirty="0"/>
                    </a:p>
                  </a:txBody>
                  <a:tcPr/>
                </a:tc>
                <a:extLst>
                  <a:ext uri="{0D108BD9-81ED-4DB2-BD59-A6C34878D82A}">
                    <a16:rowId xmlns:a16="http://schemas.microsoft.com/office/drawing/2014/main" val="1108790844"/>
                  </a:ext>
                </a:extLst>
              </a:tr>
              <a:tr h="399887">
                <a:tc>
                  <a:txBody>
                    <a:bodyPr/>
                    <a:lstStyle/>
                    <a:p>
                      <a:pPr algn="ctr"/>
                      <a:r>
                        <a:rPr lang="en-GB" sz="800" b="1" dirty="0">
                          <a:solidFill>
                            <a:schemeClr val="tx1"/>
                          </a:solidFill>
                        </a:rPr>
                        <a:t>The Inner</a:t>
                      </a:r>
                      <a:r>
                        <a:rPr lang="en-GB" sz="800" b="1" baseline="0" dirty="0">
                          <a:solidFill>
                            <a:schemeClr val="tx1"/>
                          </a:solidFill>
                        </a:rPr>
                        <a:t> and outer </a:t>
                      </a:r>
                      <a:r>
                        <a:rPr lang="en-GB" sz="800" b="1" dirty="0">
                          <a:solidFill>
                            <a:schemeClr val="tx1"/>
                          </a:solidFill>
                        </a:rPr>
                        <a:t>Core</a:t>
                      </a:r>
                    </a:p>
                  </a:txBody>
                  <a:tcPr anchor="ctr">
                    <a:solidFill>
                      <a:schemeClr val="accent5">
                        <a:lumMod val="60000"/>
                        <a:lumOff val="40000"/>
                      </a:schemeClr>
                    </a:solidFill>
                  </a:tcPr>
                </a:tc>
                <a:tc>
                  <a:txBody>
                    <a:bodyPr/>
                    <a:lstStyle/>
                    <a:p>
                      <a:r>
                        <a:rPr lang="en-GB" sz="700" dirty="0"/>
                        <a:t>Hottest section (5000 degrees)</a:t>
                      </a:r>
                      <a:r>
                        <a:rPr lang="en-GB" sz="700" baseline="0" dirty="0"/>
                        <a:t>. Mostly made of iron and nickel and is 4x denser than the crust. Inner section is solid whereas outer layer is liquid. </a:t>
                      </a:r>
                      <a:endParaRPr lang="en-GB" sz="700" dirty="0"/>
                    </a:p>
                  </a:txBody>
                  <a:tcPr/>
                </a:tc>
                <a:extLst>
                  <a:ext uri="{0D108BD9-81ED-4DB2-BD59-A6C34878D82A}">
                    <a16:rowId xmlns:a16="http://schemas.microsoft.com/office/drawing/2014/main" val="627166113"/>
                  </a:ext>
                </a:extLst>
              </a:tr>
            </a:tbl>
          </a:graphicData>
        </a:graphic>
      </p:graphicFrame>
      <p:pic>
        <p:nvPicPr>
          <p:cNvPr id="24" name="Picture 23">
            <a:extLst>
              <a:ext uri="{FF2B5EF4-FFF2-40B4-BE49-F238E27FC236}">
                <a16:creationId xmlns:a16="http://schemas.microsoft.com/office/drawing/2014/main" id="{70C680AD-1F71-48CB-B4EC-C31E9B7F5226}"/>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946888" y="7405"/>
            <a:ext cx="1369929" cy="1432659"/>
          </a:xfrm>
          <a:prstGeom prst="rect">
            <a:avLst/>
          </a:prstGeom>
        </p:spPr>
      </p:pic>
      <p:graphicFrame>
        <p:nvGraphicFramePr>
          <p:cNvPr id="25" name="Table 24">
            <a:extLst>
              <a:ext uri="{FF2B5EF4-FFF2-40B4-BE49-F238E27FC236}">
                <a16:creationId xmlns:a16="http://schemas.microsoft.com/office/drawing/2014/main" id="{6A4A07C4-4FA2-4612-ABC7-19BECCA63BC3}"/>
              </a:ext>
            </a:extLst>
          </p:cNvPr>
          <p:cNvGraphicFramePr>
            <a:graphicFrameLocks noGrp="1"/>
          </p:cNvGraphicFramePr>
          <p:nvPr>
            <p:extLst>
              <p:ext uri="{D42A27DB-BD31-4B8C-83A1-F6EECF244321}">
                <p14:modId xmlns:p14="http://schemas.microsoft.com/office/powerpoint/2010/main" val="3710372590"/>
              </p:ext>
            </p:extLst>
          </p:nvPr>
        </p:nvGraphicFramePr>
        <p:xfrm>
          <a:off x="1" y="2076219"/>
          <a:ext cx="4316818" cy="1659374"/>
        </p:xfrm>
        <a:graphic>
          <a:graphicData uri="http://schemas.openxmlformats.org/drawingml/2006/table">
            <a:tbl>
              <a:tblPr firstRow="1" bandRow="1">
                <a:tableStyleId>{7DF18680-E054-41AD-8BC1-D1AEF772440D}</a:tableStyleId>
              </a:tblPr>
              <a:tblGrid>
                <a:gridCol w="260018">
                  <a:extLst>
                    <a:ext uri="{9D8B030D-6E8A-4147-A177-3AD203B41FA5}">
                      <a16:colId xmlns:a16="http://schemas.microsoft.com/office/drawing/2014/main" val="4040443368"/>
                    </a:ext>
                  </a:extLst>
                </a:gridCol>
                <a:gridCol w="2983031">
                  <a:extLst>
                    <a:ext uri="{9D8B030D-6E8A-4147-A177-3AD203B41FA5}">
                      <a16:colId xmlns:a16="http://schemas.microsoft.com/office/drawing/2014/main" val="2628901439"/>
                    </a:ext>
                  </a:extLst>
                </a:gridCol>
                <a:gridCol w="1073769">
                  <a:extLst>
                    <a:ext uri="{9D8B030D-6E8A-4147-A177-3AD203B41FA5}">
                      <a16:colId xmlns:a16="http://schemas.microsoft.com/office/drawing/2014/main" val="3808048347"/>
                    </a:ext>
                  </a:extLst>
                </a:gridCol>
              </a:tblGrid>
              <a:tr h="237174">
                <a:tc gridSpan="3">
                  <a:txBody>
                    <a:bodyPr/>
                    <a:lstStyle/>
                    <a:p>
                      <a:pPr algn="ctr"/>
                      <a:r>
                        <a:rPr lang="en-GB" sz="900" dirty="0"/>
                        <a:t>Theory</a:t>
                      </a:r>
                      <a:r>
                        <a:rPr lang="en-GB" sz="900" baseline="0" dirty="0"/>
                        <a:t> of Plate Tectonics</a:t>
                      </a:r>
                      <a:endParaRPr lang="en-GB" sz="900" dirty="0"/>
                    </a:p>
                  </a:txBody>
                  <a:tcPr/>
                </a:tc>
                <a:tc hMerge="1">
                  <a:txBody>
                    <a:bodyPr/>
                    <a:lstStyle/>
                    <a:p>
                      <a:endParaRPr lang="en-GB"/>
                    </a:p>
                  </a:txBody>
                  <a:tcPr/>
                </a:tc>
                <a:tc hMerge="1">
                  <a:txBody>
                    <a:bodyPr/>
                    <a:lstStyle/>
                    <a:p>
                      <a:pPr algn="ctr"/>
                      <a:endParaRPr lang="en-GB" sz="1050" dirty="0"/>
                    </a:p>
                  </a:txBody>
                  <a:tcPr/>
                </a:tc>
                <a:extLst>
                  <a:ext uri="{0D108BD9-81ED-4DB2-BD59-A6C34878D82A}">
                    <a16:rowId xmlns:a16="http://schemas.microsoft.com/office/drawing/2014/main" val="2850601770"/>
                  </a:ext>
                </a:extLst>
              </a:tr>
              <a:tr h="341850">
                <a:tc gridSpan="2">
                  <a:txBody>
                    <a:bodyPr/>
                    <a:lstStyle/>
                    <a:p>
                      <a:pPr algn="ctr">
                        <a:buNone/>
                      </a:pPr>
                      <a:r>
                        <a:rPr lang="en-GB" sz="700" b="1" dirty="0"/>
                        <a:t>In 1912, Alfred Wegener proposed the theory of continental drift. He suggested the existence of Pangaea and that continents drift. Evidence for this includes;</a:t>
                      </a:r>
                    </a:p>
                  </a:txBody>
                  <a:tcPr/>
                </a:tc>
                <a:tc hMerge="1">
                  <a:txBody>
                    <a:bodyPr/>
                    <a:lstStyle/>
                    <a:p>
                      <a:endParaRPr lang="en-GB"/>
                    </a:p>
                  </a:txBody>
                  <a:tcPr/>
                </a:tc>
                <a:tc rowSpan="5">
                  <a:txBody>
                    <a:bodyPr/>
                    <a:lstStyle/>
                    <a:p>
                      <a:pPr>
                        <a:buNone/>
                      </a:pPr>
                      <a:endParaRPr lang="en-GB" sz="700" dirty="0"/>
                    </a:p>
                  </a:txBody>
                  <a:tcPr/>
                </a:tc>
                <a:extLst>
                  <a:ext uri="{0D108BD9-81ED-4DB2-BD59-A6C34878D82A}">
                    <a16:rowId xmlns:a16="http://schemas.microsoft.com/office/drawing/2014/main" val="792096709"/>
                  </a:ext>
                </a:extLst>
              </a:tr>
              <a:tr h="205551">
                <a:tc>
                  <a:txBody>
                    <a:bodyPr/>
                    <a:lstStyle/>
                    <a:p>
                      <a:pPr>
                        <a:buNone/>
                      </a:pPr>
                      <a:r>
                        <a:rPr lang="en-GB" sz="700" b="1" dirty="0"/>
                        <a:t>1</a:t>
                      </a:r>
                    </a:p>
                  </a:txBody>
                  <a:tcPr>
                    <a:solidFill>
                      <a:schemeClr val="accent5">
                        <a:lumMod val="60000"/>
                        <a:lumOff val="40000"/>
                      </a:schemeClr>
                    </a:solidFill>
                  </a:tcPr>
                </a:tc>
                <a:tc>
                  <a:txBody>
                    <a:bodyPr/>
                    <a:lstStyle/>
                    <a:p>
                      <a:pPr>
                        <a:buNone/>
                      </a:pPr>
                      <a:r>
                        <a:rPr lang="en-GB" sz="700" b="1" dirty="0">
                          <a:solidFill>
                            <a:srgbClr val="7030A0"/>
                          </a:solidFill>
                        </a:rPr>
                        <a:t>Geology</a:t>
                      </a:r>
                      <a:r>
                        <a:rPr lang="en-GB" sz="700" dirty="0"/>
                        <a:t>- Rock sequences and jigsaw fitting of the world’s continents. </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2332590328"/>
                  </a:ext>
                </a:extLst>
              </a:tr>
              <a:tr h="258146">
                <a:tc>
                  <a:txBody>
                    <a:bodyPr/>
                    <a:lstStyle/>
                    <a:p>
                      <a:pPr>
                        <a:buNone/>
                      </a:pPr>
                      <a:r>
                        <a:rPr lang="en-GB" sz="700" b="1" dirty="0"/>
                        <a:t>2</a:t>
                      </a:r>
                    </a:p>
                  </a:txBody>
                  <a:tcPr>
                    <a:solidFill>
                      <a:schemeClr val="accent5">
                        <a:lumMod val="60000"/>
                        <a:lumOff val="40000"/>
                      </a:schemeClr>
                    </a:solidFill>
                  </a:tcPr>
                </a:tc>
                <a:tc>
                  <a:txBody>
                    <a:bodyPr/>
                    <a:lstStyle/>
                    <a:p>
                      <a:pPr>
                        <a:buNone/>
                      </a:pPr>
                      <a:r>
                        <a:rPr lang="en-GB" sz="700" b="1" dirty="0">
                          <a:solidFill>
                            <a:srgbClr val="0070C0"/>
                          </a:solidFill>
                        </a:rPr>
                        <a:t>Fossil records </a:t>
                      </a:r>
                      <a:r>
                        <a:rPr lang="en-GB" sz="700" dirty="0"/>
                        <a:t>–</a:t>
                      </a:r>
                      <a:r>
                        <a:rPr lang="en-GB" sz="700" baseline="0" dirty="0"/>
                        <a:t>Fossil remains of reptiles found in different continents.</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076429312"/>
                  </a:ext>
                </a:extLst>
              </a:tr>
              <a:tr h="205551">
                <a:tc>
                  <a:txBody>
                    <a:bodyPr/>
                    <a:lstStyle/>
                    <a:p>
                      <a:pPr>
                        <a:buNone/>
                      </a:pPr>
                      <a:r>
                        <a:rPr lang="en-GB" sz="700" b="1" dirty="0"/>
                        <a:t>3</a:t>
                      </a:r>
                    </a:p>
                  </a:txBody>
                  <a:tcPr>
                    <a:solidFill>
                      <a:schemeClr val="accent5">
                        <a:lumMod val="60000"/>
                        <a:lumOff val="40000"/>
                      </a:schemeClr>
                    </a:solidFill>
                  </a:tcPr>
                </a:tc>
                <a:tc>
                  <a:txBody>
                    <a:bodyPr/>
                    <a:lstStyle/>
                    <a:p>
                      <a:pPr>
                        <a:buNone/>
                      </a:pPr>
                      <a:r>
                        <a:rPr lang="en-GB" sz="700" b="1" dirty="0">
                          <a:solidFill>
                            <a:srgbClr val="00B050"/>
                          </a:solidFill>
                        </a:rPr>
                        <a:t>Living species </a:t>
                      </a:r>
                      <a:r>
                        <a:rPr lang="en-GB" sz="700" dirty="0"/>
                        <a:t>– Some species</a:t>
                      </a:r>
                      <a:r>
                        <a:rPr lang="en-GB" sz="700" baseline="0" dirty="0"/>
                        <a:t> found on different continents are similar.</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984611060"/>
                  </a:ext>
                </a:extLst>
              </a:tr>
              <a:tr h="205551">
                <a:tc>
                  <a:txBody>
                    <a:bodyPr/>
                    <a:lstStyle/>
                    <a:p>
                      <a:pPr>
                        <a:buNone/>
                      </a:pPr>
                      <a:r>
                        <a:rPr lang="en-GB" sz="700" b="1" dirty="0"/>
                        <a:t>4</a:t>
                      </a:r>
                    </a:p>
                  </a:txBody>
                  <a:tcP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2060"/>
                          </a:solidFill>
                        </a:rPr>
                        <a:t>Climatology</a:t>
                      </a:r>
                      <a:r>
                        <a:rPr lang="en-GB" sz="700" dirty="0"/>
                        <a:t>- Glacial deposits</a:t>
                      </a:r>
                      <a:r>
                        <a:rPr lang="en-GB" sz="700" baseline="0" dirty="0"/>
                        <a:t> on the Equator suggests plate movement. </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627051971"/>
                  </a:ext>
                </a:extLst>
              </a:tr>
              <a:tr h="205551">
                <a:tc gridSpan="3">
                  <a:txBody>
                    <a:bodyPr/>
                    <a:lstStyle/>
                    <a:p>
                      <a:pPr algn="ctr">
                        <a:buNone/>
                      </a:pPr>
                      <a:r>
                        <a:rPr lang="en-GB" sz="700" b="1" dirty="0"/>
                        <a:t>Vine and Matthews’s theory included the Palaeomagnetism – Record of the Earth’s polarity  on erupted lava.</a:t>
                      </a:r>
                    </a:p>
                  </a:txBody>
                  <a:tcPr>
                    <a:solidFill>
                      <a:srgbClr val="FAE7E6"/>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700" dirty="0">
                        <a:solidFill>
                          <a:schemeClr val="tx1"/>
                        </a:solidFill>
                      </a:endParaRPr>
                    </a:p>
                  </a:txBody>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700" dirty="0">
                        <a:solidFill>
                          <a:schemeClr val="tx1"/>
                        </a:solidFill>
                      </a:endParaRPr>
                    </a:p>
                  </a:txBody>
                  <a:tcPr/>
                </a:tc>
                <a:extLst>
                  <a:ext uri="{0D108BD9-81ED-4DB2-BD59-A6C34878D82A}">
                    <a16:rowId xmlns:a16="http://schemas.microsoft.com/office/drawing/2014/main" val="1325739623"/>
                  </a:ext>
                </a:extLst>
              </a:tr>
            </a:tbl>
          </a:graphicData>
        </a:graphic>
      </p:graphicFrame>
      <p:pic>
        <p:nvPicPr>
          <p:cNvPr id="26" name="Picture 25">
            <a:extLst>
              <a:ext uri="{FF2B5EF4-FFF2-40B4-BE49-F238E27FC236}">
                <a16:creationId xmlns:a16="http://schemas.microsoft.com/office/drawing/2014/main" id="{C0C3DD6A-6355-47D9-B770-06C110640DA3}"/>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44850" y="2310805"/>
            <a:ext cx="1057245" cy="1192123"/>
          </a:xfrm>
          <a:prstGeom prst="rect">
            <a:avLst/>
          </a:prstGeom>
        </p:spPr>
      </p:pic>
      <p:graphicFrame>
        <p:nvGraphicFramePr>
          <p:cNvPr id="27" name="Table 27">
            <a:extLst>
              <a:ext uri="{FF2B5EF4-FFF2-40B4-BE49-F238E27FC236}">
                <a16:creationId xmlns:a16="http://schemas.microsoft.com/office/drawing/2014/main" id="{9D687D9F-7ACA-4D32-8325-C661412D1F3C}"/>
              </a:ext>
            </a:extLst>
          </p:cNvPr>
          <p:cNvGraphicFramePr>
            <a:graphicFrameLocks noGrp="1"/>
          </p:cNvGraphicFramePr>
          <p:nvPr>
            <p:extLst>
              <p:ext uri="{D42A27DB-BD31-4B8C-83A1-F6EECF244321}">
                <p14:modId xmlns:p14="http://schemas.microsoft.com/office/powerpoint/2010/main" val="3083068577"/>
              </p:ext>
            </p:extLst>
          </p:nvPr>
        </p:nvGraphicFramePr>
        <p:xfrm>
          <a:off x="0" y="1477147"/>
          <a:ext cx="4316818" cy="582531"/>
        </p:xfrm>
        <a:graphic>
          <a:graphicData uri="http://schemas.openxmlformats.org/drawingml/2006/table">
            <a:tbl>
              <a:tblPr firstRow="1" bandRow="1">
                <a:tableStyleId>{7DF18680-E054-41AD-8BC1-D1AEF772440D}</a:tableStyleId>
              </a:tblPr>
              <a:tblGrid>
                <a:gridCol w="4316818">
                  <a:extLst>
                    <a:ext uri="{9D8B030D-6E8A-4147-A177-3AD203B41FA5}">
                      <a16:colId xmlns:a16="http://schemas.microsoft.com/office/drawing/2014/main" val="1816869488"/>
                    </a:ext>
                  </a:extLst>
                </a:gridCol>
              </a:tblGrid>
              <a:tr h="249656">
                <a:tc>
                  <a:txBody>
                    <a:bodyPr/>
                    <a:lstStyle/>
                    <a:p>
                      <a:pPr algn="ctr"/>
                      <a:r>
                        <a:rPr lang="en-GB" sz="900" dirty="0"/>
                        <a:t>What is a Tectonic Plate?</a:t>
                      </a:r>
                    </a:p>
                  </a:txBody>
                  <a:tcPr/>
                </a:tc>
                <a:extLst>
                  <a:ext uri="{0D108BD9-81ED-4DB2-BD59-A6C34878D82A}">
                    <a16:rowId xmlns:a16="http://schemas.microsoft.com/office/drawing/2014/main" val="2582459320"/>
                  </a:ext>
                </a:extLst>
              </a:tr>
              <a:tr h="33287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 tectonic plate is a </a:t>
                      </a:r>
                      <a:r>
                        <a:rPr lang="en-GB" sz="700" b="1" dirty="0"/>
                        <a:t>massive, irregularly shaped slab of solid rock</a:t>
                      </a:r>
                      <a:r>
                        <a:rPr lang="en-GB" sz="700" dirty="0"/>
                        <a:t>, composed of both </a:t>
                      </a:r>
                      <a:r>
                        <a:rPr lang="en-GB" sz="700" b="1" dirty="0"/>
                        <a:t>continental </a:t>
                      </a:r>
                      <a:r>
                        <a:rPr lang="en-GB" sz="700" dirty="0"/>
                        <a:t>and </a:t>
                      </a:r>
                      <a:r>
                        <a:rPr lang="en-GB" sz="700" b="1" dirty="0"/>
                        <a:t>oceanic</a:t>
                      </a:r>
                      <a:r>
                        <a:rPr lang="en-GB" sz="700" dirty="0"/>
                        <a:t> </a:t>
                      </a:r>
                      <a:r>
                        <a:rPr lang="en-GB" sz="700" b="0" dirty="0"/>
                        <a:t>lithospheres</a:t>
                      </a:r>
                      <a:r>
                        <a:rPr lang="en-GB" sz="700" dirty="0"/>
                        <a:t>. These tectonic plates move in various ways against each other on areas know as plate margins. </a:t>
                      </a:r>
                    </a:p>
                  </a:txBody>
                  <a:tcPr anchor="ctr"/>
                </a:tc>
                <a:extLst>
                  <a:ext uri="{0D108BD9-81ED-4DB2-BD59-A6C34878D82A}">
                    <a16:rowId xmlns:a16="http://schemas.microsoft.com/office/drawing/2014/main" val="271604671"/>
                  </a:ext>
                </a:extLst>
              </a:tr>
            </a:tbl>
          </a:graphicData>
        </a:graphic>
      </p:graphicFrame>
      <p:graphicFrame>
        <p:nvGraphicFramePr>
          <p:cNvPr id="29" name="Table 28">
            <a:extLst>
              <a:ext uri="{FF2B5EF4-FFF2-40B4-BE49-F238E27FC236}">
                <a16:creationId xmlns:a16="http://schemas.microsoft.com/office/drawing/2014/main" id="{FAA324CF-93DC-42B5-A1C9-C3D5C16D661C}"/>
              </a:ext>
            </a:extLst>
          </p:cNvPr>
          <p:cNvGraphicFramePr>
            <a:graphicFrameLocks noGrp="1"/>
          </p:cNvGraphicFramePr>
          <p:nvPr>
            <p:extLst>
              <p:ext uri="{D42A27DB-BD31-4B8C-83A1-F6EECF244321}">
                <p14:modId xmlns:p14="http://schemas.microsoft.com/office/powerpoint/2010/main" val="2610506641"/>
              </p:ext>
            </p:extLst>
          </p:nvPr>
        </p:nvGraphicFramePr>
        <p:xfrm>
          <a:off x="856411" y="8518436"/>
          <a:ext cx="3459749" cy="640924"/>
        </p:xfrm>
        <a:graphic>
          <a:graphicData uri="http://schemas.openxmlformats.org/drawingml/2006/table">
            <a:tbl>
              <a:tblPr firstRow="1" bandRow="1">
                <a:tableStyleId>{7DF18680-E054-41AD-8BC1-D1AEF772440D}</a:tableStyleId>
              </a:tblPr>
              <a:tblGrid>
                <a:gridCol w="3459749">
                  <a:extLst>
                    <a:ext uri="{9D8B030D-6E8A-4147-A177-3AD203B41FA5}">
                      <a16:colId xmlns:a16="http://schemas.microsoft.com/office/drawing/2014/main" val="4194332354"/>
                    </a:ext>
                  </a:extLst>
                </a:gridCol>
              </a:tblGrid>
              <a:tr h="195091">
                <a:tc>
                  <a:txBody>
                    <a:bodyPr/>
                    <a:lstStyle/>
                    <a:p>
                      <a:pPr algn="ctr"/>
                      <a:r>
                        <a:rPr lang="en-GB" sz="900" dirty="0"/>
                        <a:t>Volcanic</a:t>
                      </a:r>
                      <a:r>
                        <a:rPr lang="en-GB" sz="900" baseline="0" dirty="0"/>
                        <a:t> Hotspots</a:t>
                      </a:r>
                      <a:endParaRPr lang="en-GB" sz="900" dirty="0"/>
                    </a:p>
                  </a:txBody>
                  <a:tcPr/>
                </a:tc>
                <a:extLst>
                  <a:ext uri="{0D108BD9-81ED-4DB2-BD59-A6C34878D82A}">
                    <a16:rowId xmlns:a16="http://schemas.microsoft.com/office/drawing/2014/main" val="1673283744"/>
                  </a:ext>
                </a:extLst>
              </a:tr>
              <a:tr h="412324">
                <a:tc>
                  <a:txBody>
                    <a:bodyPr/>
                    <a:lstStyle/>
                    <a:p>
                      <a:pPr algn="ctr"/>
                      <a:r>
                        <a:rPr lang="en-GB" sz="700" dirty="0"/>
                        <a:t>A concentration of radioactive</a:t>
                      </a:r>
                      <a:r>
                        <a:rPr lang="en-GB" sz="700" baseline="0" dirty="0"/>
                        <a:t> elements inside the mantle may cause a hotspot to develop. From this, a plume of magma rises to melt through into the plate above. Where lava breaks through to the surface, active volcanoes can occur above the hot spot. </a:t>
                      </a:r>
                      <a:endParaRPr lang="en-GB" sz="700" dirty="0"/>
                    </a:p>
                  </a:txBody>
                  <a:tcPr/>
                </a:tc>
                <a:extLst>
                  <a:ext uri="{0D108BD9-81ED-4DB2-BD59-A6C34878D82A}">
                    <a16:rowId xmlns:a16="http://schemas.microsoft.com/office/drawing/2014/main" val="423825132"/>
                  </a:ext>
                </a:extLst>
              </a:tr>
            </a:tbl>
          </a:graphicData>
        </a:graphic>
      </p:graphicFrame>
      <p:pic>
        <p:nvPicPr>
          <p:cNvPr id="30" name="Picture 29">
            <a:extLst>
              <a:ext uri="{FF2B5EF4-FFF2-40B4-BE49-F238E27FC236}">
                <a16:creationId xmlns:a16="http://schemas.microsoft.com/office/drawing/2014/main" id="{2EDB6811-8192-450F-9E41-263AEDFFF242}"/>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0" y="8526216"/>
            <a:ext cx="856411" cy="625684"/>
          </a:xfrm>
          <a:prstGeom prst="rect">
            <a:avLst/>
          </a:prstGeom>
          <a:ln w="19050">
            <a:solidFill>
              <a:schemeClr val="bg1"/>
            </a:solidFill>
          </a:ln>
        </p:spPr>
      </p:pic>
      <p:graphicFrame>
        <p:nvGraphicFramePr>
          <p:cNvPr id="32" name="Table 31">
            <a:extLst>
              <a:ext uri="{FF2B5EF4-FFF2-40B4-BE49-F238E27FC236}">
                <a16:creationId xmlns:a16="http://schemas.microsoft.com/office/drawing/2014/main" id="{0EB1A608-93FD-4F67-9A10-FAD184A92336}"/>
              </a:ext>
            </a:extLst>
          </p:cNvPr>
          <p:cNvGraphicFramePr>
            <a:graphicFrameLocks noGrp="1"/>
          </p:cNvGraphicFramePr>
          <p:nvPr>
            <p:extLst>
              <p:ext uri="{D42A27DB-BD31-4B8C-83A1-F6EECF244321}">
                <p14:modId xmlns:p14="http://schemas.microsoft.com/office/powerpoint/2010/main" val="2913637834"/>
              </p:ext>
            </p:extLst>
          </p:nvPr>
        </p:nvGraphicFramePr>
        <p:xfrm>
          <a:off x="-1" y="9154590"/>
          <a:ext cx="4316819" cy="426720"/>
        </p:xfrm>
        <a:graphic>
          <a:graphicData uri="http://schemas.openxmlformats.org/drawingml/2006/table">
            <a:tbl>
              <a:tblPr firstRow="1" bandRow="1">
                <a:tableStyleId>{7DF18680-E054-41AD-8BC1-D1AEF772440D}</a:tableStyleId>
              </a:tblPr>
              <a:tblGrid>
                <a:gridCol w="4316819">
                  <a:extLst>
                    <a:ext uri="{9D8B030D-6E8A-4147-A177-3AD203B41FA5}">
                      <a16:colId xmlns:a16="http://schemas.microsoft.com/office/drawing/2014/main" val="4194332354"/>
                    </a:ext>
                  </a:extLst>
                </a:gridCol>
              </a:tblGrid>
              <a:tr h="228536">
                <a:tc>
                  <a:txBody>
                    <a:bodyPr/>
                    <a:lstStyle/>
                    <a:p>
                      <a:pPr algn="ctr"/>
                      <a:r>
                        <a:rPr lang="en-GB" sz="900" dirty="0"/>
                        <a:t>Intra-plate Earthquake</a:t>
                      </a:r>
                    </a:p>
                  </a:txBody>
                  <a:tcPr/>
                </a:tc>
                <a:extLst>
                  <a:ext uri="{0D108BD9-81ED-4DB2-BD59-A6C34878D82A}">
                    <a16:rowId xmlns:a16="http://schemas.microsoft.com/office/drawing/2014/main" val="1673283744"/>
                  </a:ext>
                </a:extLst>
              </a:tr>
              <a:tr h="198064">
                <a:tc>
                  <a:txBody>
                    <a:bodyPr/>
                    <a:lstStyle/>
                    <a:p>
                      <a:pPr algn="ctr"/>
                      <a:r>
                        <a:rPr lang="en-GB" sz="700" dirty="0"/>
                        <a:t>An intra-plate earthquake refers to an earthquake that occurs within the interior of a tectonic plate.</a:t>
                      </a:r>
                    </a:p>
                  </a:txBody>
                  <a:tcPr/>
                </a:tc>
                <a:extLst>
                  <a:ext uri="{0D108BD9-81ED-4DB2-BD59-A6C34878D82A}">
                    <a16:rowId xmlns:a16="http://schemas.microsoft.com/office/drawing/2014/main" val="423825132"/>
                  </a:ext>
                </a:extLst>
              </a:tr>
            </a:tbl>
          </a:graphicData>
        </a:graphic>
      </p:graphicFrame>
      <p:sp>
        <p:nvSpPr>
          <p:cNvPr id="36" name="TextBox 35">
            <a:extLst>
              <a:ext uri="{FF2B5EF4-FFF2-40B4-BE49-F238E27FC236}">
                <a16:creationId xmlns:a16="http://schemas.microsoft.com/office/drawing/2014/main" id="{21B06970-FAC1-429D-B8B2-FBC93F50CF86}"/>
              </a:ext>
            </a:extLst>
          </p:cNvPr>
          <p:cNvSpPr txBox="1"/>
          <p:nvPr/>
        </p:nvSpPr>
        <p:spPr>
          <a:xfrm>
            <a:off x="4330226" y="4418019"/>
            <a:ext cx="3897565" cy="707886"/>
          </a:xfrm>
          <a:prstGeom prst="rect">
            <a:avLst/>
          </a:prstGeom>
          <a:noFill/>
        </p:spPr>
        <p:txBody>
          <a:bodyPr wrap="square" rtlCol="0">
            <a:spAutoFit/>
          </a:bodyPr>
          <a:lstStyle/>
          <a:p>
            <a:pPr algn="ctr"/>
            <a:r>
              <a:rPr lang="en-GB" sz="2000" b="1" dirty="0">
                <a:solidFill>
                  <a:schemeClr val="accent5"/>
                </a:solidFill>
                <a:effectLst>
                  <a:outerShdw blurRad="38100" dist="38100" dir="2700000" algn="tl">
                    <a:srgbClr val="000000">
                      <a:alpha val="43137"/>
                    </a:srgbClr>
                  </a:outerShdw>
                </a:effectLst>
              </a:rPr>
              <a:t>Dynamic Landscapes: </a:t>
            </a:r>
          </a:p>
          <a:p>
            <a:pPr algn="ctr"/>
            <a:r>
              <a:rPr lang="en-GB" sz="2000" b="1" dirty="0">
                <a:solidFill>
                  <a:schemeClr val="accent5"/>
                </a:solidFill>
                <a:effectLst>
                  <a:outerShdw blurRad="38100" dist="38100" dir="2700000" algn="tl">
                    <a:srgbClr val="000000">
                      <a:alpha val="43137"/>
                    </a:srgbClr>
                  </a:outerShdw>
                </a:effectLst>
              </a:rPr>
              <a:t>Tectonic Processes &amp; Hazards</a:t>
            </a:r>
          </a:p>
        </p:txBody>
      </p:sp>
      <p:graphicFrame>
        <p:nvGraphicFramePr>
          <p:cNvPr id="38" name="Table 37">
            <a:extLst>
              <a:ext uri="{FF2B5EF4-FFF2-40B4-BE49-F238E27FC236}">
                <a16:creationId xmlns:a16="http://schemas.microsoft.com/office/drawing/2014/main" id="{88714CAB-082D-4B1D-BAB4-0D89BFA80D2E}"/>
              </a:ext>
            </a:extLst>
          </p:cNvPr>
          <p:cNvGraphicFramePr>
            <a:graphicFrameLocks noGrp="1"/>
          </p:cNvGraphicFramePr>
          <p:nvPr>
            <p:extLst>
              <p:ext uri="{D42A27DB-BD31-4B8C-83A1-F6EECF244321}">
                <p14:modId xmlns:p14="http://schemas.microsoft.com/office/powerpoint/2010/main" val="4078345232"/>
              </p:ext>
            </p:extLst>
          </p:nvPr>
        </p:nvGraphicFramePr>
        <p:xfrm>
          <a:off x="4324624" y="2814865"/>
          <a:ext cx="3889102" cy="1676400"/>
        </p:xfrm>
        <a:graphic>
          <a:graphicData uri="http://schemas.openxmlformats.org/drawingml/2006/table">
            <a:tbl>
              <a:tblPr firstRow="1" bandRow="1">
                <a:tableStyleId>{7DF18680-E054-41AD-8BC1-D1AEF772440D}</a:tableStyleId>
              </a:tblPr>
              <a:tblGrid>
                <a:gridCol w="667957">
                  <a:extLst>
                    <a:ext uri="{9D8B030D-6E8A-4147-A177-3AD203B41FA5}">
                      <a16:colId xmlns:a16="http://schemas.microsoft.com/office/drawing/2014/main" val="1264221952"/>
                    </a:ext>
                  </a:extLst>
                </a:gridCol>
                <a:gridCol w="3221145">
                  <a:extLst>
                    <a:ext uri="{9D8B030D-6E8A-4147-A177-3AD203B41FA5}">
                      <a16:colId xmlns:a16="http://schemas.microsoft.com/office/drawing/2014/main" val="4047557366"/>
                    </a:ext>
                  </a:extLst>
                </a:gridCol>
              </a:tblGrid>
              <a:tr h="185613">
                <a:tc gridSpan="2">
                  <a:txBody>
                    <a:bodyPr/>
                    <a:lstStyle/>
                    <a:p>
                      <a:pPr algn="ctr"/>
                      <a:r>
                        <a:rPr lang="en-GB" sz="900" dirty="0"/>
                        <a:t>Mechanism of Plate Movement </a:t>
                      </a:r>
                    </a:p>
                  </a:txBody>
                  <a:tcPr/>
                </a:tc>
                <a:tc hMerge="1">
                  <a:txBody>
                    <a:bodyPr/>
                    <a:lstStyle/>
                    <a:p>
                      <a:endParaRPr lang="en-GB"/>
                    </a:p>
                  </a:txBody>
                  <a:tcPr/>
                </a:tc>
                <a:extLst>
                  <a:ext uri="{0D108BD9-81ED-4DB2-BD59-A6C34878D82A}">
                    <a16:rowId xmlns:a16="http://schemas.microsoft.com/office/drawing/2014/main" val="969581460"/>
                  </a:ext>
                </a:extLst>
              </a:tr>
              <a:tr h="247484">
                <a:tc gridSpan="2">
                  <a:txBody>
                    <a:bodyPr/>
                    <a:lstStyle/>
                    <a:p>
                      <a:pPr algn="ctr">
                        <a:buNone/>
                      </a:pPr>
                      <a:r>
                        <a:rPr lang="en-GB" sz="700" b="1" dirty="0"/>
                        <a:t>The lithosphere is divided into tectonic plates. The processes that cause their movement are still debated. Below are some of the up-to-date theories surrounding reasons why plates move.</a:t>
                      </a:r>
                      <a:endParaRPr lang="en-GB" sz="700" b="1" dirty="0">
                        <a:solidFill>
                          <a:schemeClr val="tx1"/>
                        </a:solidFill>
                      </a:endParaRPr>
                    </a:p>
                  </a:txBody>
                  <a:tcPr>
                    <a:solidFill>
                      <a:schemeClr val="accent5">
                        <a:lumMod val="40000"/>
                        <a:lumOff val="60000"/>
                      </a:schemeClr>
                    </a:solidFill>
                  </a:tcPr>
                </a:tc>
                <a:tc hMerge="1">
                  <a:txBody>
                    <a:bodyPr/>
                    <a:lstStyle/>
                    <a:p>
                      <a:endParaRPr lang="en-GB"/>
                    </a:p>
                  </a:txBody>
                  <a:tcPr/>
                </a:tc>
                <a:extLst>
                  <a:ext uri="{0D108BD9-81ED-4DB2-BD59-A6C34878D82A}">
                    <a16:rowId xmlns:a16="http://schemas.microsoft.com/office/drawing/2014/main" val="2520675077"/>
                  </a:ext>
                </a:extLst>
              </a:tr>
              <a:tr h="507343">
                <a:tc>
                  <a:txBody>
                    <a:bodyPr/>
                    <a:lstStyle/>
                    <a:p>
                      <a:pPr algn="ctr">
                        <a:buNone/>
                      </a:pPr>
                      <a:r>
                        <a:rPr lang="en-GB" sz="700" b="1" dirty="0">
                          <a:solidFill>
                            <a:schemeClr val="tx1"/>
                          </a:solidFill>
                        </a:rPr>
                        <a:t>Slab Pull</a:t>
                      </a:r>
                    </a:p>
                  </a:txBody>
                  <a:tcPr anchor="ctr">
                    <a:solidFill>
                      <a:schemeClr val="accent5">
                        <a:lumMod val="60000"/>
                        <a:lumOff val="40000"/>
                      </a:schemeClr>
                    </a:solidFill>
                  </a:tcPr>
                </a:tc>
                <a:tc>
                  <a:txBody>
                    <a:bodyPr/>
                    <a:lstStyle/>
                    <a:p>
                      <a:pPr algn="ctr">
                        <a:buNone/>
                      </a:pPr>
                      <a:r>
                        <a:rPr lang="en-GB" sz="700" b="0" i="0" u="none" strike="noStrike" kern="1200" dirty="0">
                          <a:solidFill>
                            <a:schemeClr val="dk1"/>
                          </a:solidFill>
                          <a:effectLst/>
                          <a:latin typeface="+mn-lt"/>
                          <a:ea typeface="+mn-ea"/>
                          <a:cs typeface="+mn-cs"/>
                        </a:rPr>
                        <a:t>Newly formed oceanic lithosphere at mid ocean ridges is less dense than the asthenosphere, but becomes denser with age as it cools and thickens. This causes it to sink into the mantle at subduction zones (Mariana Trench), pulling slabs of lithosphere apart at divergent boundaries and resulting in sea floor spreading or rifting. </a:t>
                      </a:r>
                      <a:r>
                        <a:rPr lang="en-GB" sz="700" b="0" dirty="0">
                          <a:solidFill>
                            <a:schemeClr val="tx1"/>
                          </a:solidFill>
                        </a:rPr>
                        <a:t>This process linked to driving convection currents within the mantle. </a:t>
                      </a:r>
                    </a:p>
                  </a:txBody>
                  <a:tcPr anchor="ctr">
                    <a:solidFill>
                      <a:srgbClr val="FAE7E6"/>
                    </a:solidFill>
                  </a:tcPr>
                </a:tc>
                <a:extLst>
                  <a:ext uri="{0D108BD9-81ED-4DB2-BD59-A6C34878D82A}">
                    <a16:rowId xmlns:a16="http://schemas.microsoft.com/office/drawing/2014/main" val="3906165211"/>
                  </a:ext>
                </a:extLst>
              </a:tr>
              <a:tr h="420723">
                <a:tc>
                  <a:txBody>
                    <a:bodyPr/>
                    <a:lstStyle/>
                    <a:p>
                      <a:pPr algn="ctr">
                        <a:buNone/>
                      </a:pPr>
                      <a:r>
                        <a:rPr lang="en-GB" sz="700" b="1" dirty="0">
                          <a:solidFill>
                            <a:schemeClr val="tx1"/>
                          </a:solidFill>
                        </a:rPr>
                        <a:t>Ridge Push</a:t>
                      </a:r>
                    </a:p>
                  </a:txBody>
                  <a:tcPr anchor="ctr">
                    <a:solidFill>
                      <a:schemeClr val="accent5">
                        <a:lumMod val="60000"/>
                        <a:lumOff val="40000"/>
                      </a:schemeClr>
                    </a:solidFill>
                  </a:tcPr>
                </a:tc>
                <a:tc>
                  <a:txBody>
                    <a:bodyPr/>
                    <a:lstStyle/>
                    <a:p>
                      <a:pPr algn="ctr">
                        <a:buNone/>
                      </a:pPr>
                      <a:r>
                        <a:rPr lang="en-GB" sz="700" b="0" i="0" u="none" strike="noStrike" kern="1200" dirty="0">
                          <a:solidFill>
                            <a:schemeClr val="dk1"/>
                          </a:solidFill>
                          <a:effectLst/>
                          <a:latin typeface="+mn-lt"/>
                          <a:ea typeface="+mn-ea"/>
                          <a:cs typeface="+mn-cs"/>
                        </a:rPr>
                        <a:t>As the lithosphere formed at divergent plate margins is hot, and less dense that the surrounding area, it rises to form oceanic ridges (Mid Atlantic Ridge). The newly-formed plates slide sideways off these high areas, pushing the plate in front of them resulting in a ridge-push mechanism.</a:t>
                      </a:r>
                      <a:endParaRPr lang="en-GB" sz="700" b="0" dirty="0">
                        <a:solidFill>
                          <a:schemeClr val="tx1"/>
                        </a:solidFill>
                      </a:endParaRPr>
                    </a:p>
                  </a:txBody>
                  <a:tcPr anchor="ctr">
                    <a:solidFill>
                      <a:srgbClr val="FAE7E6"/>
                    </a:solidFill>
                  </a:tcPr>
                </a:tc>
                <a:extLst>
                  <a:ext uri="{0D108BD9-81ED-4DB2-BD59-A6C34878D82A}">
                    <a16:rowId xmlns:a16="http://schemas.microsoft.com/office/drawing/2014/main" val="720729961"/>
                  </a:ext>
                </a:extLst>
              </a:tr>
            </a:tbl>
          </a:graphicData>
        </a:graphic>
      </p:graphicFrame>
      <p:graphicFrame>
        <p:nvGraphicFramePr>
          <p:cNvPr id="39" name="Table 39">
            <a:extLst>
              <a:ext uri="{FF2B5EF4-FFF2-40B4-BE49-F238E27FC236}">
                <a16:creationId xmlns:a16="http://schemas.microsoft.com/office/drawing/2014/main" id="{1B20F625-C919-4FAB-95D5-A654F8AC570B}"/>
              </a:ext>
            </a:extLst>
          </p:cNvPr>
          <p:cNvGraphicFramePr>
            <a:graphicFrameLocks noGrp="1"/>
          </p:cNvGraphicFramePr>
          <p:nvPr>
            <p:extLst>
              <p:ext uri="{D42A27DB-BD31-4B8C-83A1-F6EECF244321}">
                <p14:modId xmlns:p14="http://schemas.microsoft.com/office/powerpoint/2010/main" val="3655080865"/>
              </p:ext>
            </p:extLst>
          </p:nvPr>
        </p:nvGraphicFramePr>
        <p:xfrm>
          <a:off x="4331623" y="5062768"/>
          <a:ext cx="3911630" cy="853440"/>
        </p:xfrm>
        <a:graphic>
          <a:graphicData uri="http://schemas.openxmlformats.org/drawingml/2006/table">
            <a:tbl>
              <a:tblPr firstRow="1" bandRow="1">
                <a:tableStyleId>{7DF18680-E054-41AD-8BC1-D1AEF772440D}</a:tableStyleId>
              </a:tblPr>
              <a:tblGrid>
                <a:gridCol w="1955815">
                  <a:extLst>
                    <a:ext uri="{9D8B030D-6E8A-4147-A177-3AD203B41FA5}">
                      <a16:colId xmlns:a16="http://schemas.microsoft.com/office/drawing/2014/main" val="221394724"/>
                    </a:ext>
                  </a:extLst>
                </a:gridCol>
                <a:gridCol w="1955815">
                  <a:extLst>
                    <a:ext uri="{9D8B030D-6E8A-4147-A177-3AD203B41FA5}">
                      <a16:colId xmlns:a16="http://schemas.microsoft.com/office/drawing/2014/main" val="1154144092"/>
                    </a:ext>
                  </a:extLst>
                </a:gridCol>
              </a:tblGrid>
              <a:tr h="194373">
                <a:tc gridSpan="2">
                  <a:txBody>
                    <a:bodyPr/>
                    <a:lstStyle/>
                    <a:p>
                      <a:pPr algn="ctr"/>
                      <a:r>
                        <a:rPr lang="en-GB" sz="900" dirty="0"/>
                        <a:t>Types of Lithospheric Plates</a:t>
                      </a:r>
                    </a:p>
                  </a:txBody>
                  <a:tcPr anchor="ctr"/>
                </a:tc>
                <a:tc hMerge="1">
                  <a:txBody>
                    <a:bodyPr/>
                    <a:lstStyle/>
                    <a:p>
                      <a:endParaRPr lang="en-GB" dirty="0"/>
                    </a:p>
                  </a:txBody>
                  <a:tcPr/>
                </a:tc>
                <a:extLst>
                  <a:ext uri="{0D108BD9-81ED-4DB2-BD59-A6C34878D82A}">
                    <a16:rowId xmlns:a16="http://schemas.microsoft.com/office/drawing/2014/main" val="1187629731"/>
                  </a:ext>
                </a:extLst>
              </a:tr>
              <a:tr h="181415">
                <a:tc>
                  <a:txBody>
                    <a:bodyPr/>
                    <a:lstStyle/>
                    <a:p>
                      <a:pPr algn="ctr"/>
                      <a:r>
                        <a:rPr lang="en-GB" sz="800" b="1" dirty="0"/>
                        <a:t>Continental</a:t>
                      </a:r>
                    </a:p>
                  </a:txBody>
                  <a:tcPr>
                    <a:solidFill>
                      <a:schemeClr val="accent5">
                        <a:lumMod val="60000"/>
                        <a:lumOff val="40000"/>
                      </a:schemeClr>
                    </a:solidFill>
                  </a:tcPr>
                </a:tc>
                <a:tc>
                  <a:txBody>
                    <a:bodyPr/>
                    <a:lstStyle/>
                    <a:p>
                      <a:pPr algn="ctr"/>
                      <a:r>
                        <a:rPr lang="en-GB" sz="800" b="1" dirty="0"/>
                        <a:t>Oceanic</a:t>
                      </a:r>
                    </a:p>
                  </a:txBody>
                  <a:tcPr>
                    <a:solidFill>
                      <a:schemeClr val="accent5">
                        <a:lumMod val="60000"/>
                        <a:lumOff val="40000"/>
                      </a:schemeClr>
                    </a:solidFill>
                  </a:tcPr>
                </a:tc>
                <a:extLst>
                  <a:ext uri="{0D108BD9-81ED-4DB2-BD59-A6C34878D82A}">
                    <a16:rowId xmlns:a16="http://schemas.microsoft.com/office/drawing/2014/main" val="1137221611"/>
                  </a:ext>
                </a:extLst>
              </a:tr>
              <a:tr h="349871">
                <a:tc>
                  <a:txBody>
                    <a:bodyPr/>
                    <a:lstStyle/>
                    <a:p>
                      <a:pPr marL="285750" indent="-285750" algn="l">
                        <a:buFont typeface="Arial" panose="020B0604020202020204" pitchFamily="34" charset="0"/>
                        <a:buChar char="•"/>
                      </a:pPr>
                      <a:r>
                        <a:rPr lang="en-GB" sz="700" b="0" dirty="0"/>
                        <a:t>Thick (10-70km)</a:t>
                      </a:r>
                    </a:p>
                    <a:p>
                      <a:pPr marL="285750" indent="-285750" algn="l">
                        <a:buFont typeface="Arial" panose="020B0604020202020204" pitchFamily="34" charset="0"/>
                        <a:buChar char="•"/>
                      </a:pPr>
                      <a:r>
                        <a:rPr lang="en-GB" sz="700" b="0" dirty="0"/>
                        <a:t>Buoyant (less dense than oceanic crust)</a:t>
                      </a:r>
                    </a:p>
                    <a:p>
                      <a:pPr marL="285750" indent="-285750" algn="l">
                        <a:buFont typeface="Arial" panose="020B0604020202020204" pitchFamily="34" charset="0"/>
                        <a:buChar char="•"/>
                      </a:pPr>
                      <a:r>
                        <a:rPr lang="en-GB" sz="700" b="0" dirty="0"/>
                        <a:t>Old sedimentary &amp; metamorphic rock</a:t>
                      </a:r>
                    </a:p>
                  </a:txBody>
                  <a:tcPr/>
                </a:tc>
                <a:tc>
                  <a:txBody>
                    <a:bodyPr/>
                    <a:lstStyle/>
                    <a:p>
                      <a:pPr marL="285750" indent="-285750" algn="l">
                        <a:buFont typeface="Arial" panose="020B0604020202020204" pitchFamily="34" charset="0"/>
                        <a:buChar char="•"/>
                      </a:pPr>
                      <a:r>
                        <a:rPr lang="en-GB" sz="700" b="0" dirty="0"/>
                        <a:t>Thin (-7 km)</a:t>
                      </a:r>
                    </a:p>
                    <a:p>
                      <a:pPr marL="285750" indent="-285750" algn="l">
                        <a:buFont typeface="Arial" panose="020B0604020202020204" pitchFamily="34" charset="0"/>
                        <a:buChar char="•"/>
                      </a:pPr>
                      <a:r>
                        <a:rPr lang="en-GB" sz="700" b="0" dirty="0"/>
                        <a:t>Dense (sinks under continental crust)</a:t>
                      </a:r>
                    </a:p>
                    <a:p>
                      <a:pPr marL="285750" indent="-285750" algn="l">
                        <a:buFont typeface="Arial" panose="020B0604020202020204" pitchFamily="34" charset="0"/>
                        <a:buChar char="•"/>
                      </a:pPr>
                      <a:r>
                        <a:rPr lang="en-GB" sz="700" b="0" dirty="0"/>
                        <a:t>Young basalt (igneous) rock</a:t>
                      </a:r>
                    </a:p>
                  </a:txBody>
                  <a:tcPr/>
                </a:tc>
                <a:extLst>
                  <a:ext uri="{0D108BD9-81ED-4DB2-BD59-A6C34878D82A}">
                    <a16:rowId xmlns:a16="http://schemas.microsoft.com/office/drawing/2014/main" val="1598605674"/>
                  </a:ext>
                </a:extLst>
              </a:tr>
            </a:tbl>
          </a:graphicData>
        </a:graphic>
      </p:graphicFrame>
      <p:graphicFrame>
        <p:nvGraphicFramePr>
          <p:cNvPr id="41" name="Table 41">
            <a:extLst>
              <a:ext uri="{FF2B5EF4-FFF2-40B4-BE49-F238E27FC236}">
                <a16:creationId xmlns:a16="http://schemas.microsoft.com/office/drawing/2014/main" id="{D67ECDE4-5660-444A-83B2-846ECC1E674A}"/>
              </a:ext>
            </a:extLst>
          </p:cNvPr>
          <p:cNvGraphicFramePr>
            <a:graphicFrameLocks noGrp="1"/>
          </p:cNvGraphicFramePr>
          <p:nvPr>
            <p:extLst>
              <p:ext uri="{D42A27DB-BD31-4B8C-83A1-F6EECF244321}">
                <p14:modId xmlns:p14="http://schemas.microsoft.com/office/powerpoint/2010/main" val="2202697403"/>
              </p:ext>
            </p:extLst>
          </p:nvPr>
        </p:nvGraphicFramePr>
        <p:xfrm>
          <a:off x="4325288" y="5891505"/>
          <a:ext cx="3911630" cy="2087880"/>
        </p:xfrm>
        <a:graphic>
          <a:graphicData uri="http://schemas.openxmlformats.org/drawingml/2006/table">
            <a:tbl>
              <a:tblPr firstRow="1" bandRow="1">
                <a:tableStyleId>{7DF18680-E054-41AD-8BC1-D1AEF772440D}</a:tableStyleId>
              </a:tblPr>
              <a:tblGrid>
                <a:gridCol w="1942403">
                  <a:extLst>
                    <a:ext uri="{9D8B030D-6E8A-4147-A177-3AD203B41FA5}">
                      <a16:colId xmlns:a16="http://schemas.microsoft.com/office/drawing/2014/main" val="2318475440"/>
                    </a:ext>
                  </a:extLst>
                </a:gridCol>
                <a:gridCol w="1969227">
                  <a:extLst>
                    <a:ext uri="{9D8B030D-6E8A-4147-A177-3AD203B41FA5}">
                      <a16:colId xmlns:a16="http://schemas.microsoft.com/office/drawing/2014/main" val="2058649636"/>
                    </a:ext>
                  </a:extLst>
                </a:gridCol>
              </a:tblGrid>
              <a:tr h="214021">
                <a:tc gridSpan="2">
                  <a:txBody>
                    <a:bodyPr/>
                    <a:lstStyle/>
                    <a:p>
                      <a:pPr algn="ctr"/>
                      <a:r>
                        <a:rPr lang="en-GB" sz="900" b="1" u="none" dirty="0">
                          <a:latin typeface="+mn-lt"/>
                        </a:rPr>
                        <a:t>Benioff Zone and Subduction Processes</a:t>
                      </a:r>
                      <a:endParaRPr lang="en-GB" sz="800" u="none" dirty="0"/>
                    </a:p>
                  </a:txBody>
                  <a:tcPr anchor="ctr"/>
                </a:tc>
                <a:tc hMerge="1">
                  <a:txBody>
                    <a:bodyPr/>
                    <a:lstStyle/>
                    <a:p>
                      <a:endParaRPr lang="en-GB" sz="700"/>
                    </a:p>
                  </a:txBody>
                  <a:tcPr/>
                </a:tc>
                <a:extLst>
                  <a:ext uri="{0D108BD9-81ED-4DB2-BD59-A6C34878D82A}">
                    <a16:rowId xmlns:a16="http://schemas.microsoft.com/office/drawing/2014/main" val="3192333188"/>
                  </a:ext>
                </a:extLst>
              </a:tr>
              <a:tr h="28536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dk1"/>
                          </a:solidFill>
                          <a:effectLst/>
                          <a:latin typeface="+mn-lt"/>
                          <a:ea typeface="+mn-ea"/>
                          <a:cs typeface="+mn-cs"/>
                        </a:rPr>
                        <a:t> The </a:t>
                      </a:r>
                      <a:r>
                        <a:rPr lang="en-GB" sz="700" b="1" i="0" u="sng" strike="noStrike" kern="1200" dirty="0">
                          <a:solidFill>
                            <a:schemeClr val="dk1"/>
                          </a:solidFill>
                          <a:effectLst/>
                          <a:latin typeface="+mn-lt"/>
                          <a:ea typeface="+mn-ea"/>
                          <a:cs typeface="+mn-cs"/>
                        </a:rPr>
                        <a:t>Benioff Zone</a:t>
                      </a:r>
                      <a:r>
                        <a:rPr lang="en-GB" sz="700" b="0" i="0" u="none" strike="noStrike" kern="1200" dirty="0">
                          <a:solidFill>
                            <a:schemeClr val="dk1"/>
                          </a:solidFill>
                          <a:effectLst/>
                          <a:latin typeface="+mn-lt"/>
                          <a:ea typeface="+mn-ea"/>
                          <a:cs typeface="+mn-cs"/>
                        </a:rPr>
                        <a:t> is </a:t>
                      </a:r>
                      <a:r>
                        <a:rPr lang="en-GB" sz="700" dirty="0">
                          <a:solidFill>
                            <a:srgbClr val="111111"/>
                          </a:solidFill>
                          <a:latin typeface="+mn-lt"/>
                        </a:rPr>
                        <a:t>an inclined zone in which many deep earthquakes occur, situated beneath a destructive plate boundary where oceanic crust is being subducted.</a:t>
                      </a:r>
                      <a:endParaRPr lang="en-GB" sz="700" dirty="0">
                        <a:latin typeface="+mn-lt"/>
                      </a:endParaRPr>
                    </a:p>
                  </a:txBody>
                  <a:tcPr anchor="ctr"/>
                </a:tc>
                <a:tc hMerge="1">
                  <a:txBody>
                    <a:bodyPr/>
                    <a:lstStyle/>
                    <a:p>
                      <a:endParaRPr lang="en-GB"/>
                    </a:p>
                  </a:txBody>
                  <a:tcPr/>
                </a:tc>
                <a:extLst>
                  <a:ext uri="{0D108BD9-81ED-4DB2-BD59-A6C34878D82A}">
                    <a16:rowId xmlns:a16="http://schemas.microsoft.com/office/drawing/2014/main" val="2553901964"/>
                  </a:ext>
                </a:extLst>
              </a:tr>
              <a:tr h="385238">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As the </a:t>
                      </a:r>
                      <a:r>
                        <a:rPr lang="en-GB" sz="700" b="1" dirty="0">
                          <a:latin typeface="+mn-lt"/>
                        </a:rPr>
                        <a:t>asthenosphere</a:t>
                      </a:r>
                      <a:r>
                        <a:rPr lang="en-GB" sz="700" b="0" dirty="0">
                          <a:latin typeface="+mn-lt"/>
                        </a:rPr>
                        <a:t> and </a:t>
                      </a:r>
                      <a:r>
                        <a:rPr lang="en-GB" sz="700" b="1" dirty="0">
                          <a:latin typeface="+mn-lt"/>
                        </a:rPr>
                        <a:t>lithosphere</a:t>
                      </a:r>
                      <a:r>
                        <a:rPr lang="en-GB" sz="700" b="0" dirty="0">
                          <a:latin typeface="+mn-lt"/>
                        </a:rPr>
                        <a:t> at the ridge are heated, they expand and become elevated above the surrounding sea floor.</a:t>
                      </a:r>
                    </a:p>
                  </a:txBody>
                  <a:tcPr/>
                </a:tc>
                <a:tc rowSpan="3">
                  <a:txBody>
                    <a:bodyPr/>
                    <a:lstStyle/>
                    <a:p>
                      <a:endParaRPr lang="en-GB" sz="700" dirty="0"/>
                    </a:p>
                  </a:txBody>
                  <a:tcPr/>
                </a:tc>
                <a:extLst>
                  <a:ext uri="{0D108BD9-81ED-4DB2-BD59-A6C34878D82A}">
                    <a16:rowId xmlns:a16="http://schemas.microsoft.com/office/drawing/2014/main" val="4141662839"/>
                  </a:ext>
                </a:extLst>
              </a:tr>
              <a:tr h="48511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At a </a:t>
                      </a:r>
                      <a:r>
                        <a:rPr lang="en-GB" sz="700" b="1" dirty="0">
                          <a:latin typeface="+mn-lt"/>
                        </a:rPr>
                        <a:t>subduction boundary</a:t>
                      </a:r>
                      <a:r>
                        <a:rPr lang="en-GB" sz="700" b="0" dirty="0">
                          <a:latin typeface="+mn-lt"/>
                        </a:rPr>
                        <a:t>, one plate is denser and heavier than the other plate. The denser, heavier plate begins to </a:t>
                      </a:r>
                      <a:r>
                        <a:rPr lang="en-GB" sz="700" b="1" dirty="0">
                          <a:latin typeface="+mn-lt"/>
                        </a:rPr>
                        <a:t>subduct</a:t>
                      </a:r>
                      <a:r>
                        <a:rPr lang="en-GB" sz="700" b="0" dirty="0">
                          <a:latin typeface="+mn-lt"/>
                        </a:rPr>
                        <a:t> beneath the plate that is less dense. </a:t>
                      </a:r>
                    </a:p>
                  </a:txBody>
                  <a:tcPr/>
                </a:tc>
                <a:tc vMerge="1">
                  <a:txBody>
                    <a:bodyPr/>
                    <a:lstStyle/>
                    <a:p>
                      <a:endParaRPr lang="en-GB"/>
                    </a:p>
                  </a:txBody>
                  <a:tcPr/>
                </a:tc>
                <a:extLst>
                  <a:ext uri="{0D108BD9-81ED-4DB2-BD59-A6C34878D82A}">
                    <a16:rowId xmlns:a16="http://schemas.microsoft.com/office/drawing/2014/main" val="3616451375"/>
                  </a:ext>
                </a:extLst>
              </a:tr>
              <a:tr h="584991">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The subducting plate is </a:t>
                      </a:r>
                      <a:r>
                        <a:rPr lang="en-GB" sz="700" b="1" dirty="0">
                          <a:latin typeface="+mn-lt"/>
                        </a:rPr>
                        <a:t>much colder and heavier </a:t>
                      </a:r>
                      <a:r>
                        <a:rPr lang="en-GB" sz="700" b="0" dirty="0">
                          <a:latin typeface="+mn-lt"/>
                        </a:rPr>
                        <a:t>than the mantle, so it continues to sink, pulling the rest of the plate along with it. The force that the sinking edge of the plate exerts on the rest of the plate is called </a:t>
                      </a:r>
                      <a:r>
                        <a:rPr lang="en-GB" sz="700" b="1" u="sng" dirty="0">
                          <a:latin typeface="+mn-lt"/>
                        </a:rPr>
                        <a:t>slab pull</a:t>
                      </a:r>
                      <a:r>
                        <a:rPr lang="en-GB" sz="700" b="0" dirty="0">
                          <a:latin typeface="+mn-lt"/>
                        </a:rPr>
                        <a:t>.</a:t>
                      </a:r>
                    </a:p>
                  </a:txBody>
                  <a:tcPr/>
                </a:tc>
                <a:tc vMerge="1">
                  <a:txBody>
                    <a:bodyPr/>
                    <a:lstStyle/>
                    <a:p>
                      <a:endParaRPr lang="en-GB" dirty="0"/>
                    </a:p>
                  </a:txBody>
                  <a:tcPr/>
                </a:tc>
                <a:extLst>
                  <a:ext uri="{0D108BD9-81ED-4DB2-BD59-A6C34878D82A}">
                    <a16:rowId xmlns:a16="http://schemas.microsoft.com/office/drawing/2014/main" val="3651367624"/>
                  </a:ext>
                </a:extLst>
              </a:tr>
            </a:tbl>
          </a:graphicData>
        </a:graphic>
      </p:graphicFrame>
      <p:pic>
        <p:nvPicPr>
          <p:cNvPr id="43" name="Picture 42">
            <a:extLst>
              <a:ext uri="{FF2B5EF4-FFF2-40B4-BE49-F238E27FC236}">
                <a16:creationId xmlns:a16="http://schemas.microsoft.com/office/drawing/2014/main" id="{51F218DF-E1DD-47D0-9CD4-E3C6FA64865D}"/>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6271901" y="6438900"/>
            <a:ext cx="1941824" cy="1522304"/>
          </a:xfrm>
          <a:prstGeom prst="rect">
            <a:avLst/>
          </a:prstGeom>
          <a:ln>
            <a:solidFill>
              <a:schemeClr val="bg1"/>
            </a:solidFill>
          </a:ln>
        </p:spPr>
      </p:pic>
      <p:graphicFrame>
        <p:nvGraphicFramePr>
          <p:cNvPr id="52" name="Table 41">
            <a:extLst>
              <a:ext uri="{FF2B5EF4-FFF2-40B4-BE49-F238E27FC236}">
                <a16:creationId xmlns:a16="http://schemas.microsoft.com/office/drawing/2014/main" id="{29394811-5074-4365-859C-6FE673AA658C}"/>
              </a:ext>
            </a:extLst>
          </p:cNvPr>
          <p:cNvGraphicFramePr>
            <a:graphicFrameLocks noGrp="1"/>
          </p:cNvGraphicFramePr>
          <p:nvPr>
            <p:extLst>
              <p:ext uri="{D42A27DB-BD31-4B8C-83A1-F6EECF244321}">
                <p14:modId xmlns:p14="http://schemas.microsoft.com/office/powerpoint/2010/main" val="2692857565"/>
              </p:ext>
            </p:extLst>
          </p:nvPr>
        </p:nvGraphicFramePr>
        <p:xfrm>
          <a:off x="4325287" y="7986483"/>
          <a:ext cx="3911630" cy="1581264"/>
        </p:xfrm>
        <a:graphic>
          <a:graphicData uri="http://schemas.openxmlformats.org/drawingml/2006/table">
            <a:tbl>
              <a:tblPr firstRow="1" bandRow="1">
                <a:tableStyleId>{7DF18680-E054-41AD-8BC1-D1AEF772440D}</a:tableStyleId>
              </a:tblPr>
              <a:tblGrid>
                <a:gridCol w="1942403">
                  <a:extLst>
                    <a:ext uri="{9D8B030D-6E8A-4147-A177-3AD203B41FA5}">
                      <a16:colId xmlns:a16="http://schemas.microsoft.com/office/drawing/2014/main" val="2318475440"/>
                    </a:ext>
                  </a:extLst>
                </a:gridCol>
                <a:gridCol w="1969227">
                  <a:extLst>
                    <a:ext uri="{9D8B030D-6E8A-4147-A177-3AD203B41FA5}">
                      <a16:colId xmlns:a16="http://schemas.microsoft.com/office/drawing/2014/main" val="2058649636"/>
                    </a:ext>
                  </a:extLst>
                </a:gridCol>
              </a:tblGrid>
              <a:tr h="229553">
                <a:tc gridSpan="2">
                  <a:txBody>
                    <a:bodyPr/>
                    <a:lstStyle/>
                    <a:p>
                      <a:pPr algn="ctr"/>
                      <a:r>
                        <a:rPr lang="en-GB" sz="900" b="1" u="none" dirty="0">
                          <a:latin typeface="+mn-lt"/>
                        </a:rPr>
                        <a:t>Benioff Zone and Earthquakes</a:t>
                      </a:r>
                      <a:endParaRPr lang="en-GB" sz="800" u="none" dirty="0"/>
                    </a:p>
                  </a:txBody>
                  <a:tcPr anchor="ctr"/>
                </a:tc>
                <a:tc hMerge="1">
                  <a:txBody>
                    <a:bodyPr/>
                    <a:lstStyle/>
                    <a:p>
                      <a:endParaRPr lang="en-GB" sz="700"/>
                    </a:p>
                  </a:txBody>
                  <a:tcPr/>
                </a:tc>
                <a:extLst>
                  <a:ext uri="{0D108BD9-81ED-4DB2-BD59-A6C34878D82A}">
                    <a16:rowId xmlns:a16="http://schemas.microsoft.com/office/drawing/2014/main" val="3192333188"/>
                  </a:ext>
                </a:extLst>
              </a:tr>
              <a:tr h="520321">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0" dirty="0">
                        <a:latin typeface="+mn-lt"/>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When plates become stuck, they will lock together. When the </a:t>
                      </a:r>
                      <a:r>
                        <a:rPr lang="en-GB" sz="700" b="1" dirty="0"/>
                        <a:t>frictional stress </a:t>
                      </a:r>
                      <a:r>
                        <a:rPr lang="en-GB" sz="700" b="0" dirty="0"/>
                        <a:t>exceeds the given threshold, a sudden failure occurs causing a </a:t>
                      </a:r>
                      <a:r>
                        <a:rPr lang="en-GB" sz="700" b="1" dirty="0"/>
                        <a:t>shallow focus earthquake </a:t>
                      </a:r>
                      <a:r>
                        <a:rPr lang="en-GB" sz="700" b="0" dirty="0"/>
                        <a:t>.</a:t>
                      </a:r>
                    </a:p>
                  </a:txBody>
                  <a:tcPr/>
                </a:tc>
                <a:extLst>
                  <a:ext uri="{0D108BD9-81ED-4DB2-BD59-A6C34878D82A}">
                    <a16:rowId xmlns:a16="http://schemas.microsoft.com/office/drawing/2014/main" val="4141662839"/>
                  </a:ext>
                </a:extLst>
              </a:tr>
              <a:tr h="520321">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Where</a:t>
                      </a:r>
                      <a:r>
                        <a:rPr lang="en-GB" sz="700" b="1" dirty="0"/>
                        <a:t> faults </a:t>
                      </a:r>
                      <a:r>
                        <a:rPr lang="en-GB" sz="700" b="0" dirty="0"/>
                        <a:t>may become stressed over long periods of time as they drag the plate further along with it. When the pressure is released, the result is a </a:t>
                      </a:r>
                      <a:r>
                        <a:rPr lang="en-GB" sz="700" b="1" dirty="0"/>
                        <a:t>‘mega-thrust event’.</a:t>
                      </a:r>
                    </a:p>
                  </a:txBody>
                  <a:tcPr/>
                </a:tc>
                <a:extLst>
                  <a:ext uri="{0D108BD9-81ED-4DB2-BD59-A6C34878D82A}">
                    <a16:rowId xmlns:a16="http://schemas.microsoft.com/office/drawing/2014/main" val="1571436060"/>
                  </a:ext>
                </a:extLst>
              </a:tr>
              <a:tr h="311069">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When pressure/heat exceeds the strength of the subducted plate, </a:t>
                      </a:r>
                      <a:r>
                        <a:rPr lang="en-GB" sz="700" b="1" dirty="0"/>
                        <a:t>deep-focus earthquakes </a:t>
                      </a:r>
                      <a:r>
                        <a:rPr lang="en-GB" sz="700" b="0" dirty="0"/>
                        <a:t>occur. </a:t>
                      </a:r>
                    </a:p>
                  </a:txBody>
                  <a:tcPr/>
                </a:tc>
                <a:extLst>
                  <a:ext uri="{0D108BD9-81ED-4DB2-BD59-A6C34878D82A}">
                    <a16:rowId xmlns:a16="http://schemas.microsoft.com/office/drawing/2014/main" val="455288664"/>
                  </a:ext>
                </a:extLst>
              </a:tr>
            </a:tbl>
          </a:graphicData>
        </a:graphic>
      </p:graphicFrame>
      <p:pic>
        <p:nvPicPr>
          <p:cNvPr id="53" name="Picture 52">
            <a:extLst>
              <a:ext uri="{FF2B5EF4-FFF2-40B4-BE49-F238E27FC236}">
                <a16:creationId xmlns:a16="http://schemas.microsoft.com/office/drawing/2014/main" id="{8DA11AF0-AC44-4F46-9CD7-C911F311E9DF}"/>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4331623" y="8234736"/>
            <a:ext cx="1940278" cy="1333011"/>
          </a:xfrm>
          <a:prstGeom prst="rect">
            <a:avLst/>
          </a:prstGeom>
          <a:ln w="19050">
            <a:solidFill>
              <a:schemeClr val="bg1"/>
            </a:solidFill>
          </a:ln>
        </p:spPr>
      </p:pic>
      <p:cxnSp>
        <p:nvCxnSpPr>
          <p:cNvPr id="57" name="Straight Arrow Connector 56">
            <a:extLst>
              <a:ext uri="{FF2B5EF4-FFF2-40B4-BE49-F238E27FC236}">
                <a16:creationId xmlns:a16="http://schemas.microsoft.com/office/drawing/2014/main" id="{319AF3E5-1964-4225-B949-79ECED2B1E6A}"/>
              </a:ext>
            </a:extLst>
          </p:cNvPr>
          <p:cNvCxnSpPr>
            <a:cxnSpLocks/>
          </p:cNvCxnSpPr>
          <p:nvPr/>
        </p:nvCxnSpPr>
        <p:spPr>
          <a:xfrm flipH="1">
            <a:off x="6165850" y="9353024"/>
            <a:ext cx="115541" cy="640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295A7920-15B5-40F5-BFBE-5D6B87529C1B}"/>
              </a:ext>
            </a:extLst>
          </p:cNvPr>
          <p:cNvCxnSpPr>
            <a:cxnSpLocks/>
          </p:cNvCxnSpPr>
          <p:nvPr/>
        </p:nvCxnSpPr>
        <p:spPr>
          <a:xfrm flipH="1" flipV="1">
            <a:off x="5647544" y="8728023"/>
            <a:ext cx="638518" cy="2743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FE605402-F65F-492C-B9AF-32155AA953C2}"/>
              </a:ext>
            </a:extLst>
          </p:cNvPr>
          <p:cNvSpPr/>
          <p:nvPr/>
        </p:nvSpPr>
        <p:spPr>
          <a:xfrm>
            <a:off x="5390747" y="8609668"/>
            <a:ext cx="331532" cy="2304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Arrow Connector 53">
            <a:extLst>
              <a:ext uri="{FF2B5EF4-FFF2-40B4-BE49-F238E27FC236}">
                <a16:creationId xmlns:a16="http://schemas.microsoft.com/office/drawing/2014/main" id="{F9C932E3-F09D-450D-9259-1067C67AB70A}"/>
              </a:ext>
            </a:extLst>
          </p:cNvPr>
          <p:cNvCxnSpPr>
            <a:cxnSpLocks/>
          </p:cNvCxnSpPr>
          <p:nvPr/>
        </p:nvCxnSpPr>
        <p:spPr>
          <a:xfrm flipH="1">
            <a:off x="5553856" y="8454452"/>
            <a:ext cx="732206" cy="2034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2" name="Picture 61">
            <a:extLst>
              <a:ext uri="{FF2B5EF4-FFF2-40B4-BE49-F238E27FC236}">
                <a16:creationId xmlns:a16="http://schemas.microsoft.com/office/drawing/2014/main" id="{11936BA2-D733-493E-8B8D-66EF2DF8804F}"/>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8343357" y="854636"/>
            <a:ext cx="1820116" cy="1153101"/>
          </a:xfrm>
          <a:prstGeom prst="rect">
            <a:avLst/>
          </a:prstGeom>
        </p:spPr>
      </p:pic>
      <p:graphicFrame>
        <p:nvGraphicFramePr>
          <p:cNvPr id="63" name="Table 62">
            <a:extLst>
              <a:ext uri="{FF2B5EF4-FFF2-40B4-BE49-F238E27FC236}">
                <a16:creationId xmlns:a16="http://schemas.microsoft.com/office/drawing/2014/main" id="{6F7FCB18-CE66-4BAC-A774-1FA4BCEBA67C}"/>
              </a:ext>
            </a:extLst>
          </p:cNvPr>
          <p:cNvGraphicFramePr>
            <a:graphicFrameLocks noGrp="1"/>
          </p:cNvGraphicFramePr>
          <p:nvPr>
            <p:extLst>
              <p:ext uri="{D42A27DB-BD31-4B8C-83A1-F6EECF244321}">
                <p14:modId xmlns:p14="http://schemas.microsoft.com/office/powerpoint/2010/main" val="3272837094"/>
              </p:ext>
            </p:extLst>
          </p:nvPr>
        </p:nvGraphicFramePr>
        <p:xfrm>
          <a:off x="8245054" y="7141"/>
          <a:ext cx="4556545" cy="807720"/>
        </p:xfrm>
        <a:graphic>
          <a:graphicData uri="http://schemas.openxmlformats.org/drawingml/2006/table">
            <a:tbl>
              <a:tblPr firstRow="1" bandRow="1">
                <a:tableStyleId>{7DF18680-E054-41AD-8BC1-D1AEF772440D}</a:tableStyleId>
              </a:tblPr>
              <a:tblGrid>
                <a:gridCol w="4556545">
                  <a:extLst>
                    <a:ext uri="{9D8B030D-6E8A-4147-A177-3AD203B41FA5}">
                      <a16:colId xmlns:a16="http://schemas.microsoft.com/office/drawing/2014/main" val="3901491174"/>
                    </a:ext>
                  </a:extLst>
                </a:gridCol>
              </a:tblGrid>
              <a:tr h="194458">
                <a:tc>
                  <a:txBody>
                    <a:bodyPr/>
                    <a:lstStyle/>
                    <a:p>
                      <a:pPr algn="ctr"/>
                      <a:r>
                        <a:rPr lang="en-GB" sz="900" dirty="0"/>
                        <a:t>How do Earthquakes happen?</a:t>
                      </a:r>
                    </a:p>
                  </a:txBody>
                  <a:tcPr/>
                </a:tc>
                <a:extLst>
                  <a:ext uri="{0D108BD9-81ED-4DB2-BD59-A6C34878D82A}">
                    <a16:rowId xmlns:a16="http://schemas.microsoft.com/office/drawing/2014/main" val="3823804739"/>
                  </a:ext>
                </a:extLst>
              </a:tr>
              <a:tr h="492628">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800" dirty="0"/>
                        <a:t>Earthquakes (shallow focus – less than 70km) happen when two plates become </a:t>
                      </a:r>
                      <a:r>
                        <a:rPr lang="en-GB" altLang="en-US" sz="800" b="1" u="sng" dirty="0"/>
                        <a:t>locked</a:t>
                      </a:r>
                      <a:r>
                        <a:rPr lang="en-GB" altLang="en-US" sz="800" dirty="0"/>
                        <a:t> causing </a:t>
                      </a:r>
                      <a:r>
                        <a:rPr lang="en-GB" altLang="en-US" sz="800" b="1" u="sng" dirty="0"/>
                        <a:t>friction</a:t>
                      </a:r>
                      <a:r>
                        <a:rPr lang="en-GB" altLang="en-US" sz="800" u="sng" dirty="0"/>
                        <a:t> </a:t>
                      </a:r>
                      <a:r>
                        <a:rPr lang="en-GB" altLang="en-US" sz="800" dirty="0"/>
                        <a:t>to build up. From this </a:t>
                      </a:r>
                      <a:r>
                        <a:rPr lang="en-GB" altLang="en-US" sz="800" b="1" u="sng" dirty="0"/>
                        <a:t>stress</a:t>
                      </a:r>
                      <a:r>
                        <a:rPr lang="en-GB" altLang="en-US" sz="800" dirty="0"/>
                        <a:t>, the </a:t>
                      </a:r>
                      <a:r>
                        <a:rPr lang="en-GB" altLang="en-US" sz="800" b="1" u="sng" dirty="0"/>
                        <a:t>pressure</a:t>
                      </a:r>
                      <a:r>
                        <a:rPr lang="en-GB" altLang="en-US" sz="800" dirty="0"/>
                        <a:t> will eventually be released, triggering the plates to move into a new position.  This movement causes energy in the form of </a:t>
                      </a:r>
                      <a:r>
                        <a:rPr lang="en-GB" altLang="en-US" sz="800" b="1" u="sng" dirty="0"/>
                        <a:t>seismic waves</a:t>
                      </a:r>
                      <a:r>
                        <a:rPr lang="en-GB" altLang="en-US" sz="800" b="1" dirty="0"/>
                        <a:t>, </a:t>
                      </a:r>
                      <a:r>
                        <a:rPr lang="en-GB" altLang="en-US" sz="800" dirty="0"/>
                        <a:t>to travel from the </a:t>
                      </a:r>
                      <a:r>
                        <a:rPr lang="en-GB" altLang="en-US" sz="800" b="1" u="sng" dirty="0"/>
                        <a:t>focus</a:t>
                      </a:r>
                      <a:r>
                        <a:rPr lang="en-GB" altLang="en-US" sz="800" dirty="0"/>
                        <a:t> towards the </a:t>
                      </a:r>
                      <a:r>
                        <a:rPr lang="en-GB" altLang="en-US" sz="800" b="1" u="sng" dirty="0"/>
                        <a:t>epicentre</a:t>
                      </a:r>
                      <a:r>
                        <a:rPr lang="en-GB" altLang="en-US" sz="800" dirty="0"/>
                        <a:t>. As a result, the crust vibrates triggering an earthquake.</a:t>
                      </a:r>
                      <a:endParaRPr lang="en-GB" altLang="en-US" sz="800" dirty="0">
                        <a:latin typeface="+mn-lt"/>
                      </a:endParaRPr>
                    </a:p>
                  </a:txBody>
                  <a:tcPr/>
                </a:tc>
                <a:extLst>
                  <a:ext uri="{0D108BD9-81ED-4DB2-BD59-A6C34878D82A}">
                    <a16:rowId xmlns:a16="http://schemas.microsoft.com/office/drawing/2014/main" val="1557391299"/>
                  </a:ext>
                </a:extLst>
              </a:tr>
            </a:tbl>
          </a:graphicData>
        </a:graphic>
      </p:graphicFrame>
      <p:graphicFrame>
        <p:nvGraphicFramePr>
          <p:cNvPr id="64" name="Table 63">
            <a:extLst>
              <a:ext uri="{FF2B5EF4-FFF2-40B4-BE49-F238E27FC236}">
                <a16:creationId xmlns:a16="http://schemas.microsoft.com/office/drawing/2014/main" id="{1A1CA396-1882-4FB7-B3FE-81DC07E4F7DD}"/>
              </a:ext>
            </a:extLst>
          </p:cNvPr>
          <p:cNvGraphicFramePr>
            <a:graphicFrameLocks noGrp="1"/>
          </p:cNvGraphicFramePr>
          <p:nvPr>
            <p:extLst>
              <p:ext uri="{D42A27DB-BD31-4B8C-83A1-F6EECF244321}">
                <p14:modId xmlns:p14="http://schemas.microsoft.com/office/powerpoint/2010/main" val="3231887396"/>
              </p:ext>
            </p:extLst>
          </p:nvPr>
        </p:nvGraphicFramePr>
        <p:xfrm>
          <a:off x="10379075" y="854636"/>
          <a:ext cx="2405010" cy="1030976"/>
        </p:xfrm>
        <a:graphic>
          <a:graphicData uri="http://schemas.openxmlformats.org/drawingml/2006/table">
            <a:tbl>
              <a:tblPr firstRow="1" bandRow="1">
                <a:tableStyleId>{7DF18680-E054-41AD-8BC1-D1AEF772440D}</a:tableStyleId>
              </a:tblPr>
              <a:tblGrid>
                <a:gridCol w="2405010">
                  <a:extLst>
                    <a:ext uri="{9D8B030D-6E8A-4147-A177-3AD203B41FA5}">
                      <a16:colId xmlns:a16="http://schemas.microsoft.com/office/drawing/2014/main" val="124995289"/>
                    </a:ext>
                  </a:extLst>
                </a:gridCol>
              </a:tblGrid>
              <a:tr h="35087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dirty="0">
                          <a:solidFill>
                            <a:sysClr val="windowText" lastClr="000000"/>
                          </a:solidFill>
                        </a:rPr>
                        <a:t>The point directly above the focus, where the seismic waves reach first, is called the </a:t>
                      </a:r>
                      <a:r>
                        <a:rPr lang="en-GB" altLang="en-US" sz="700" dirty="0">
                          <a:solidFill>
                            <a:srgbClr val="FF0000"/>
                          </a:solidFill>
                        </a:rPr>
                        <a:t>EPICENTRE</a:t>
                      </a:r>
                      <a:r>
                        <a:rPr lang="en-GB" altLang="en-US" sz="700" dirty="0">
                          <a:solidFill>
                            <a:sysClr val="windowText" lastClr="000000"/>
                          </a:solidFill>
                        </a:rPr>
                        <a:t>.</a:t>
                      </a:r>
                      <a:endParaRPr lang="en-GB" altLang="en-US" sz="700" b="1" dirty="0">
                        <a:solidFill>
                          <a:sysClr val="windowText" lastClr="000000"/>
                        </a:solidFill>
                      </a:endParaRPr>
                    </a:p>
                  </a:txBody>
                  <a:tcPr anchor="ctr">
                    <a:solidFill>
                      <a:schemeClr val="accent5">
                        <a:lumMod val="40000"/>
                        <a:lumOff val="60000"/>
                      </a:schemeClr>
                    </a:solidFill>
                  </a:tcPr>
                </a:tc>
                <a:extLst>
                  <a:ext uri="{0D108BD9-81ED-4DB2-BD59-A6C34878D82A}">
                    <a16:rowId xmlns:a16="http://schemas.microsoft.com/office/drawing/2014/main" val="1869902671"/>
                  </a:ext>
                </a:extLst>
              </a:tr>
              <a:tr h="32923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solidFill>
                            <a:srgbClr val="FF0000"/>
                          </a:solidFill>
                        </a:rPr>
                        <a:t>SEISMIC WAVES </a:t>
                      </a:r>
                      <a:r>
                        <a:rPr lang="en-GB" altLang="en-US" sz="700" b="1" dirty="0"/>
                        <a:t>(energy waves) travel out from the focus.  </a:t>
                      </a:r>
                      <a:endParaRPr lang="en-GB" altLang="en-US" sz="700" b="1" dirty="0">
                        <a:solidFill>
                          <a:schemeClr val="tx1"/>
                        </a:solidFill>
                      </a:endParaRPr>
                    </a:p>
                  </a:txBody>
                  <a:tcPr anchor="ctr"/>
                </a:tc>
                <a:extLst>
                  <a:ext uri="{0D108BD9-81ED-4DB2-BD59-A6C34878D82A}">
                    <a16:rowId xmlns:a16="http://schemas.microsoft.com/office/drawing/2014/main" val="3107004652"/>
                  </a:ext>
                </a:extLst>
              </a:tr>
              <a:tr h="35087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t>The point at which this pressure is released is called the </a:t>
                      </a:r>
                      <a:r>
                        <a:rPr lang="en-GB" altLang="en-US" sz="700" b="1" dirty="0">
                          <a:solidFill>
                            <a:srgbClr val="FF0000"/>
                          </a:solidFill>
                        </a:rPr>
                        <a:t>FOCUS</a:t>
                      </a:r>
                      <a:r>
                        <a:rPr lang="en-GB" altLang="en-US" sz="700" b="1" dirty="0"/>
                        <a:t>. </a:t>
                      </a:r>
                    </a:p>
                  </a:txBody>
                  <a:tcPr anchor="ctr"/>
                </a:tc>
                <a:extLst>
                  <a:ext uri="{0D108BD9-81ED-4DB2-BD59-A6C34878D82A}">
                    <a16:rowId xmlns:a16="http://schemas.microsoft.com/office/drawing/2014/main" val="3443076149"/>
                  </a:ext>
                </a:extLst>
              </a:tr>
            </a:tbl>
          </a:graphicData>
        </a:graphic>
      </p:graphicFrame>
      <p:cxnSp>
        <p:nvCxnSpPr>
          <p:cNvPr id="65" name="Straight Arrow Connector 64">
            <a:extLst>
              <a:ext uri="{FF2B5EF4-FFF2-40B4-BE49-F238E27FC236}">
                <a16:creationId xmlns:a16="http://schemas.microsoft.com/office/drawing/2014/main" id="{7D1E2BED-B5A5-438B-8650-688487BE13C3}"/>
              </a:ext>
            </a:extLst>
          </p:cNvPr>
          <p:cNvCxnSpPr>
            <a:cxnSpLocks/>
          </p:cNvCxnSpPr>
          <p:nvPr/>
        </p:nvCxnSpPr>
        <p:spPr>
          <a:xfrm flipH="1">
            <a:off x="9042917" y="1080928"/>
            <a:ext cx="1336158" cy="2613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36D2F7E7-2432-4A54-A1CE-22F007252A66}"/>
              </a:ext>
            </a:extLst>
          </p:cNvPr>
          <p:cNvCxnSpPr>
            <a:cxnSpLocks/>
            <a:stCxn id="64" idx="1"/>
          </p:cNvCxnSpPr>
          <p:nvPr/>
        </p:nvCxnSpPr>
        <p:spPr>
          <a:xfrm flipH="1">
            <a:off x="9224487" y="1370124"/>
            <a:ext cx="1154588" cy="731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35A6FB71-A783-45EB-A596-4BC2C15AA3AF}"/>
              </a:ext>
            </a:extLst>
          </p:cNvPr>
          <p:cNvCxnSpPr>
            <a:cxnSpLocks/>
          </p:cNvCxnSpPr>
          <p:nvPr/>
        </p:nvCxnSpPr>
        <p:spPr>
          <a:xfrm flipH="1" flipV="1">
            <a:off x="9042917" y="1651591"/>
            <a:ext cx="1336158" cy="383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AutoShape 4" descr="Image result for wave clip art">
            <a:extLst>
              <a:ext uri="{FF2B5EF4-FFF2-40B4-BE49-F238E27FC236}">
                <a16:creationId xmlns:a16="http://schemas.microsoft.com/office/drawing/2014/main" id="{AB6C55A9-9E00-4E32-BF15-1C9A8FE59A3A}"/>
              </a:ext>
            </a:extLst>
          </p:cNvPr>
          <p:cNvSpPr>
            <a:spLocks noChangeAspect="1" noChangeArrowheads="1"/>
          </p:cNvSpPr>
          <p:nvPr/>
        </p:nvSpPr>
        <p:spPr bwMode="auto">
          <a:xfrm>
            <a:off x="8213725" y="-18714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71" name="Table 70">
            <a:extLst>
              <a:ext uri="{FF2B5EF4-FFF2-40B4-BE49-F238E27FC236}">
                <a16:creationId xmlns:a16="http://schemas.microsoft.com/office/drawing/2014/main" id="{654787EE-5AF6-436F-9051-ECB60FD48654}"/>
              </a:ext>
            </a:extLst>
          </p:cNvPr>
          <p:cNvGraphicFramePr>
            <a:graphicFrameLocks noGrp="1"/>
          </p:cNvGraphicFramePr>
          <p:nvPr>
            <p:extLst>
              <p:ext uri="{D42A27DB-BD31-4B8C-83A1-F6EECF244321}">
                <p14:modId xmlns:p14="http://schemas.microsoft.com/office/powerpoint/2010/main" val="2135404083"/>
              </p:ext>
            </p:extLst>
          </p:nvPr>
        </p:nvGraphicFramePr>
        <p:xfrm>
          <a:off x="8245054" y="1955993"/>
          <a:ext cx="4542370" cy="2179320"/>
        </p:xfrm>
        <a:graphic>
          <a:graphicData uri="http://schemas.openxmlformats.org/drawingml/2006/table">
            <a:tbl>
              <a:tblPr firstRow="1" bandRow="1">
                <a:tableStyleId>{7DF18680-E054-41AD-8BC1-D1AEF772440D}</a:tableStyleId>
              </a:tblPr>
              <a:tblGrid>
                <a:gridCol w="1523671">
                  <a:extLst>
                    <a:ext uri="{9D8B030D-6E8A-4147-A177-3AD203B41FA5}">
                      <a16:colId xmlns:a16="http://schemas.microsoft.com/office/drawing/2014/main" val="2871002646"/>
                    </a:ext>
                  </a:extLst>
                </a:gridCol>
                <a:gridCol w="617319">
                  <a:extLst>
                    <a:ext uri="{9D8B030D-6E8A-4147-A177-3AD203B41FA5}">
                      <a16:colId xmlns:a16="http://schemas.microsoft.com/office/drawing/2014/main" val="164160020"/>
                    </a:ext>
                  </a:extLst>
                </a:gridCol>
                <a:gridCol w="2401380">
                  <a:extLst>
                    <a:ext uri="{9D8B030D-6E8A-4147-A177-3AD203B41FA5}">
                      <a16:colId xmlns:a16="http://schemas.microsoft.com/office/drawing/2014/main" val="3717343566"/>
                    </a:ext>
                  </a:extLst>
                </a:gridCol>
              </a:tblGrid>
              <a:tr h="222107">
                <a:tc gridSpan="3">
                  <a:txBody>
                    <a:bodyPr/>
                    <a:lstStyle/>
                    <a:p>
                      <a:pPr algn="ctr"/>
                      <a:r>
                        <a:rPr lang="en-GB" sz="900" u="none" dirty="0"/>
                        <a:t>Types of Seismic Waves </a:t>
                      </a:r>
                    </a:p>
                  </a:txBody>
                  <a:tcPr/>
                </a:tc>
                <a:tc hMerge="1">
                  <a:txBody>
                    <a:bodyPr/>
                    <a:lstStyle/>
                    <a:p>
                      <a:pPr algn="l"/>
                      <a:endParaRPr lang="en-GB" sz="1000" u="none" dirty="0"/>
                    </a:p>
                  </a:txBody>
                  <a:tcPr/>
                </a:tc>
                <a:tc hMerge="1">
                  <a:txBody>
                    <a:bodyPr/>
                    <a:lstStyle/>
                    <a:p>
                      <a:endParaRPr lang="en-GB"/>
                    </a:p>
                  </a:txBody>
                  <a:tcPr/>
                </a:tc>
                <a:extLst>
                  <a:ext uri="{0D108BD9-81ED-4DB2-BD59-A6C34878D82A}">
                    <a16:rowId xmlns:a16="http://schemas.microsoft.com/office/drawing/2014/main" val="1106972437"/>
                  </a:ext>
                </a:extLst>
              </a:tr>
              <a:tr h="399792">
                <a:tc rowSpan="5">
                  <a:txBody>
                    <a:bodyPr/>
                    <a:lstStyle/>
                    <a:p>
                      <a:endParaRPr lang="en-GB" sz="800" b="1" dirty="0"/>
                    </a:p>
                  </a:txBody>
                  <a:tcPr/>
                </a:tc>
                <a:tc>
                  <a:txBody>
                    <a:bodyPr/>
                    <a:lstStyle/>
                    <a:p>
                      <a:r>
                        <a:rPr lang="en-GB" sz="800" b="1" u="sng" dirty="0">
                          <a:solidFill>
                            <a:schemeClr val="tx1"/>
                          </a:solidFill>
                        </a:rPr>
                        <a:t>P Waves</a:t>
                      </a:r>
                      <a:endParaRPr lang="en-GB" sz="800" b="1" dirty="0">
                        <a:solidFill>
                          <a:schemeClr val="tx1"/>
                        </a:solidFill>
                      </a:endParaRPr>
                    </a:p>
                  </a:txBody>
                  <a:tcPr anchor="ctr">
                    <a:solidFill>
                      <a:schemeClr val="accent5">
                        <a:lumMod val="60000"/>
                        <a:lumOff val="40000"/>
                      </a:schemeClr>
                    </a:solidFill>
                  </a:tcPr>
                </a:tc>
                <a:tc>
                  <a:txBody>
                    <a:bodyPr/>
                    <a:lstStyle/>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the same direction as the travelling wave</a:t>
                      </a:r>
                    </a:p>
                    <a:p>
                      <a:pPr marL="0" indent="0">
                        <a:buFont typeface="Arial" panose="020B0604020202020204" pitchFamily="34" charset="0"/>
                        <a:buNone/>
                      </a:pPr>
                      <a:r>
                        <a:rPr lang="en-GB" sz="700" dirty="0"/>
                        <a:t>Fastest type of wave.</a:t>
                      </a:r>
                    </a:p>
                  </a:txBody>
                  <a:tcPr/>
                </a:tc>
                <a:extLst>
                  <a:ext uri="{0D108BD9-81ED-4DB2-BD59-A6C34878D82A}">
                    <a16:rowId xmlns:a16="http://schemas.microsoft.com/office/drawing/2014/main" val="1492037997"/>
                  </a:ext>
                </a:extLst>
              </a:tr>
              <a:tr h="399792">
                <a:tc vMerge="1">
                  <a:txBody>
                    <a:bodyPr/>
                    <a:lstStyle/>
                    <a:p>
                      <a:endParaRPr lang="en-GB" sz="800" b="1" dirty="0"/>
                    </a:p>
                  </a:txBody>
                  <a:tcPr/>
                </a:tc>
                <a:tc>
                  <a:txBody>
                    <a:bodyPr/>
                    <a:lstStyle/>
                    <a:p>
                      <a:r>
                        <a:rPr lang="en-GB" sz="800" b="1" u="sng" dirty="0">
                          <a:solidFill>
                            <a:schemeClr val="tx1"/>
                          </a:solidFill>
                        </a:rPr>
                        <a:t>S Waves</a:t>
                      </a:r>
                      <a:endParaRPr lang="en-GB" sz="800" b="1" dirty="0">
                        <a:solidFill>
                          <a:schemeClr val="tx1"/>
                        </a:solidFill>
                      </a:endParaRPr>
                    </a:p>
                  </a:txBody>
                  <a:tcPr anchor="ctr">
                    <a:solidFill>
                      <a:schemeClr val="accent5">
                        <a:lumMod val="60000"/>
                        <a:lumOff val="40000"/>
                      </a:schemeClr>
                    </a:solidFill>
                  </a:tcPr>
                </a:tc>
                <a:tc>
                  <a:txBody>
                    <a:bodyPr/>
                    <a:lstStyle/>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vertically (90°angle to the travelling wave).</a:t>
                      </a:r>
                    </a:p>
                    <a:p>
                      <a:pPr marL="0" indent="0">
                        <a:buFont typeface="Arial" panose="020B0604020202020204" pitchFamily="34" charset="0"/>
                        <a:buNone/>
                      </a:pPr>
                      <a:r>
                        <a:rPr lang="en-GB" sz="700" dirty="0"/>
                        <a:t>Most damaging type of wave.</a:t>
                      </a:r>
                    </a:p>
                  </a:txBody>
                  <a:tcPr/>
                </a:tc>
                <a:extLst>
                  <a:ext uri="{0D108BD9-81ED-4DB2-BD59-A6C34878D82A}">
                    <a16:rowId xmlns:a16="http://schemas.microsoft.com/office/drawing/2014/main" val="2630779018"/>
                  </a:ext>
                </a:extLst>
              </a:tr>
              <a:tr h="296143">
                <a:tc vMerge="1">
                  <a:txBody>
                    <a:bodyPr/>
                    <a:lstStyle/>
                    <a:p>
                      <a:endParaRPr lang="en-GB" sz="800" b="1" dirty="0"/>
                    </a:p>
                  </a:txBody>
                  <a:tcPr/>
                </a:tc>
                <a:tc rowSpan="3">
                  <a:txBody>
                    <a:bodyPr/>
                    <a:lstStyle/>
                    <a:p>
                      <a:r>
                        <a:rPr lang="en-GB" sz="800" b="1" u="sng" dirty="0">
                          <a:solidFill>
                            <a:schemeClr val="tx1"/>
                          </a:solidFill>
                        </a:rPr>
                        <a:t>Surface waves </a:t>
                      </a:r>
                      <a:endParaRPr lang="en-GB" sz="800" b="1" dirty="0">
                        <a:solidFill>
                          <a:schemeClr val="tx1"/>
                        </a:solidFill>
                      </a:endParaRPr>
                    </a:p>
                  </a:txBody>
                  <a:tcPr anchor="ct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baseline="0" dirty="0"/>
                        <a:t>They can o</a:t>
                      </a:r>
                      <a:r>
                        <a:rPr lang="en-GB" sz="700" dirty="0"/>
                        <a:t>ccur closest to the surface. They travel slower than P and S waves but are more destructive.</a:t>
                      </a:r>
                    </a:p>
                  </a:txBody>
                  <a:tcPr/>
                </a:tc>
                <a:extLst>
                  <a:ext uri="{0D108BD9-81ED-4DB2-BD59-A6C34878D82A}">
                    <a16:rowId xmlns:a16="http://schemas.microsoft.com/office/drawing/2014/main" val="3354195460"/>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00B050"/>
                          </a:solidFill>
                        </a:rPr>
                        <a:t>Love waves</a:t>
                      </a:r>
                    </a:p>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in the same direction as the travelling wave</a:t>
                      </a:r>
                      <a:endParaRPr lang="en-GB" sz="700" dirty="0">
                        <a:solidFill>
                          <a:schemeClr val="tx1"/>
                        </a:solidFill>
                      </a:endParaRPr>
                    </a:p>
                  </a:txBody>
                  <a:tcPr/>
                </a:tc>
                <a:extLst>
                  <a:ext uri="{0D108BD9-81ED-4DB2-BD59-A6C34878D82A}">
                    <a16:rowId xmlns:a16="http://schemas.microsoft.com/office/drawing/2014/main" val="1329990638"/>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7030A0"/>
                          </a:solidFill>
                        </a:rPr>
                        <a:t>Rayleigh waves</a:t>
                      </a:r>
                    </a:p>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a rolling motion (like an ocean wave).</a:t>
                      </a:r>
                    </a:p>
                  </a:txBody>
                  <a:tcPr/>
                </a:tc>
                <a:extLst>
                  <a:ext uri="{0D108BD9-81ED-4DB2-BD59-A6C34878D82A}">
                    <a16:rowId xmlns:a16="http://schemas.microsoft.com/office/drawing/2014/main" val="3800362272"/>
                  </a:ext>
                </a:extLst>
              </a:tr>
            </a:tbl>
          </a:graphicData>
        </a:graphic>
      </p:graphicFrame>
      <p:graphicFrame>
        <p:nvGraphicFramePr>
          <p:cNvPr id="78" name="Table 77">
            <a:extLst>
              <a:ext uri="{FF2B5EF4-FFF2-40B4-BE49-F238E27FC236}">
                <a16:creationId xmlns:a16="http://schemas.microsoft.com/office/drawing/2014/main" id="{DE4BD723-0094-4EDE-A81B-42443933AC10}"/>
              </a:ext>
            </a:extLst>
          </p:cNvPr>
          <p:cNvGraphicFramePr>
            <a:graphicFrameLocks noGrp="1"/>
          </p:cNvGraphicFramePr>
          <p:nvPr>
            <p:extLst>
              <p:ext uri="{D42A27DB-BD31-4B8C-83A1-F6EECF244321}">
                <p14:modId xmlns:p14="http://schemas.microsoft.com/office/powerpoint/2010/main" val="782529189"/>
              </p:ext>
            </p:extLst>
          </p:nvPr>
        </p:nvGraphicFramePr>
        <p:xfrm>
          <a:off x="8244721" y="6820790"/>
          <a:ext cx="4542370" cy="1852150"/>
        </p:xfrm>
        <a:graphic>
          <a:graphicData uri="http://schemas.openxmlformats.org/drawingml/2006/table">
            <a:tbl>
              <a:tblPr firstRow="1" firstCol="1" bandRow="1">
                <a:tableStyleId>{7DF18680-E054-41AD-8BC1-D1AEF772440D}</a:tableStyleId>
              </a:tblPr>
              <a:tblGrid>
                <a:gridCol w="2033416">
                  <a:extLst>
                    <a:ext uri="{9D8B030D-6E8A-4147-A177-3AD203B41FA5}">
                      <a16:colId xmlns:a16="http://schemas.microsoft.com/office/drawing/2014/main" val="2368168972"/>
                    </a:ext>
                  </a:extLst>
                </a:gridCol>
                <a:gridCol w="559981">
                  <a:extLst>
                    <a:ext uri="{9D8B030D-6E8A-4147-A177-3AD203B41FA5}">
                      <a16:colId xmlns:a16="http://schemas.microsoft.com/office/drawing/2014/main" val="2845525706"/>
                    </a:ext>
                  </a:extLst>
                </a:gridCol>
                <a:gridCol w="1948973">
                  <a:extLst>
                    <a:ext uri="{9D8B030D-6E8A-4147-A177-3AD203B41FA5}">
                      <a16:colId xmlns:a16="http://schemas.microsoft.com/office/drawing/2014/main" val="2085550518"/>
                    </a:ext>
                  </a:extLst>
                </a:gridCol>
              </a:tblGrid>
              <a:tr h="192745">
                <a:tc gridSpan="3">
                  <a:txBody>
                    <a:bodyPr/>
                    <a:lstStyle/>
                    <a:p>
                      <a:pPr marL="0" marR="0" indent="0" algn="ctr" defTabSz="1280160" rtl="0" eaLnBrk="1" fontAlgn="auto" latinLnBrk="0" hangingPunct="1">
                        <a:lnSpc>
                          <a:spcPct val="115000"/>
                        </a:lnSpc>
                        <a:spcBef>
                          <a:spcPts val="0"/>
                        </a:spcBef>
                        <a:spcAft>
                          <a:spcPts val="0"/>
                        </a:spcAft>
                        <a:buClrTx/>
                        <a:buSzTx/>
                        <a:buFontTx/>
                        <a:buNone/>
                        <a:tabLst/>
                        <a:defRPr/>
                      </a:pPr>
                      <a:r>
                        <a:rPr lang="en-GB" sz="900" u="none" dirty="0"/>
                        <a:t>Volcanic Hazards</a:t>
                      </a:r>
                    </a:p>
                  </a:txBody>
                  <a:tcPr marL="49358" marR="49358" marT="0" marB="0"/>
                </a:tc>
                <a:tc hMerge="1">
                  <a:txBody>
                    <a:bodyPr/>
                    <a:lstStyle/>
                    <a:p>
                      <a:pPr marL="0" marR="0" indent="0" algn="ctr" defTabSz="1280160" rtl="0" eaLnBrk="1" fontAlgn="auto" latinLnBrk="0" hangingPunct="1">
                        <a:lnSpc>
                          <a:spcPct val="115000"/>
                        </a:lnSpc>
                        <a:spcBef>
                          <a:spcPts val="0"/>
                        </a:spcBef>
                        <a:spcAft>
                          <a:spcPts val="0"/>
                        </a:spcAft>
                        <a:buClrTx/>
                        <a:buSzTx/>
                        <a:buFontTx/>
                        <a:buNone/>
                        <a:tabLst/>
                        <a:defRPr/>
                      </a:pPr>
                      <a:endParaRPr lang="en-GB" sz="800" u="none" dirty="0"/>
                    </a:p>
                  </a:txBody>
                  <a:tcPr marL="49358" marR="49358" marT="0" marB="0"/>
                </a:tc>
                <a:tc hMerge="1">
                  <a:txBody>
                    <a:bodyPr/>
                    <a:lstStyle/>
                    <a:p>
                      <a:pPr algn="l">
                        <a:lnSpc>
                          <a:spcPct val="115000"/>
                        </a:lnSpc>
                        <a:spcAft>
                          <a:spcPts val="0"/>
                        </a:spcAft>
                      </a:pP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tc>
                <a:extLst>
                  <a:ext uri="{0D108BD9-81ED-4DB2-BD59-A6C34878D82A}">
                    <a16:rowId xmlns:a16="http://schemas.microsoft.com/office/drawing/2014/main" val="372102128"/>
                  </a:ext>
                </a:extLst>
              </a:tr>
              <a:tr h="264492">
                <a:tc rowSpan="6">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20000"/>
                        <a:lumOff val="80000"/>
                      </a:schemeClr>
                    </a:solidFill>
                  </a:tcPr>
                </a:tc>
                <a:tc>
                  <a:txBody>
                    <a:bodyPr/>
                    <a:lstStyle/>
                    <a:p>
                      <a:pPr algn="ctr">
                        <a:lnSpc>
                          <a:spcPct val="115000"/>
                        </a:lnSpc>
                        <a:spcAft>
                          <a:spcPts val="0"/>
                        </a:spcAft>
                      </a:pPr>
                      <a:r>
                        <a:rPr lang="en-GB" sz="700" b="1" dirty="0">
                          <a:solidFill>
                            <a:srgbClr val="00B0F0"/>
                          </a:solidFill>
                          <a:effectLst/>
                        </a:rPr>
                        <a:t>Ash cloud</a:t>
                      </a:r>
                      <a:endParaRPr lang="en-GB" sz="7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Small pieces of pulverised rock and glass which are thrown into the atmosphere.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660049803"/>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B050"/>
                          </a:solidFill>
                          <a:effectLst/>
                        </a:rPr>
                        <a:t>Gas</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Sulphur dioxide, water vapour and carbon dioxide come out of the volcano.</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1538470440"/>
                  </a:ext>
                </a:extLst>
              </a:tr>
              <a:tr h="235728">
                <a:tc vMerge="1">
                  <a:txBody>
                    <a:bodyPr/>
                    <a:lstStyle/>
                    <a:p>
                      <a:pPr algn="ctr">
                        <a:lnSpc>
                          <a:spcPct val="115000"/>
                        </a:lnSpc>
                        <a:spcAft>
                          <a:spcPts val="0"/>
                        </a:spcAft>
                      </a:pPr>
                      <a:endParaRPr lang="en-GB" sz="7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FFFF00"/>
                          </a:solidFill>
                          <a:effectLst/>
                        </a:rPr>
                        <a:t>Lahar</a:t>
                      </a:r>
                      <a:endParaRPr lang="en-GB" sz="700" b="1"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volcanic mudflow which usually runs down a valley side on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494017905"/>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2060"/>
                          </a:solidFill>
                          <a:effectLst/>
                        </a:rPr>
                        <a:t>Pyroclastic flow</a:t>
                      </a:r>
                      <a:endParaRPr lang="en-GB" sz="7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fast moving current of super-heated gas and ash (1000</a:t>
                      </a:r>
                      <a:r>
                        <a:rPr lang="en-GB" sz="700" baseline="30000" dirty="0">
                          <a:effectLst/>
                        </a:rPr>
                        <a:t>o</a:t>
                      </a:r>
                      <a:r>
                        <a:rPr lang="en-GB" sz="700" dirty="0">
                          <a:effectLst/>
                        </a:rPr>
                        <a:t>C). This travels at 450mph.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143365449"/>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7030A0"/>
                          </a:solidFill>
                          <a:effectLst/>
                        </a:rPr>
                        <a:t>Volcanic bomb</a:t>
                      </a:r>
                      <a:endParaRPr lang="en-GB" sz="700" b="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thick (viscous) lava fragment that is ejected from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47257833"/>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i="0" u="none" strike="noStrike" kern="1200" dirty="0" err="1">
                          <a:solidFill>
                            <a:srgbClr val="00B050"/>
                          </a:solidFill>
                          <a:effectLst/>
                          <a:latin typeface="+mn-lt"/>
                          <a:ea typeface="+mn-ea"/>
                          <a:cs typeface="+mn-cs"/>
                        </a:rPr>
                        <a:t>Jökulhlaup</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b="0" i="0" u="none" strike="noStrike" kern="1200" dirty="0">
                          <a:solidFill>
                            <a:schemeClr val="dk1"/>
                          </a:solidFill>
                          <a:effectLst/>
                          <a:latin typeface="+mn-lt"/>
                          <a:ea typeface="+mn-ea"/>
                          <a:cs typeface="+mn-cs"/>
                        </a:rPr>
                        <a:t>A massive flood that occurs when water trapped in a glacier breaks free due to a volcanic eruption.</a:t>
                      </a:r>
                      <a:endParaRPr lang="en-GB" sz="7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879421322"/>
                  </a:ext>
                </a:extLst>
              </a:tr>
            </a:tbl>
          </a:graphicData>
        </a:graphic>
      </p:graphicFrame>
      <p:pic>
        <p:nvPicPr>
          <p:cNvPr id="72" name="Picture 71">
            <a:extLst>
              <a:ext uri="{FF2B5EF4-FFF2-40B4-BE49-F238E27FC236}">
                <a16:creationId xmlns:a16="http://schemas.microsoft.com/office/drawing/2014/main" id="{48DD84C9-0C78-43BA-9673-FE14CB1C57B9}"/>
              </a:ext>
            </a:extLst>
          </p:cNvPr>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8244724" y="2202655"/>
            <a:ext cx="1519478" cy="1927869"/>
          </a:xfrm>
          <a:prstGeom prst="rect">
            <a:avLst/>
          </a:prstGeom>
        </p:spPr>
      </p:pic>
      <p:graphicFrame>
        <p:nvGraphicFramePr>
          <p:cNvPr id="74" name="Table 74">
            <a:extLst>
              <a:ext uri="{FF2B5EF4-FFF2-40B4-BE49-F238E27FC236}">
                <a16:creationId xmlns:a16="http://schemas.microsoft.com/office/drawing/2014/main" id="{615C10CC-AFA4-46C2-BC6F-7C3B43702901}"/>
              </a:ext>
            </a:extLst>
          </p:cNvPr>
          <p:cNvGraphicFramePr>
            <a:graphicFrameLocks noGrp="1"/>
          </p:cNvGraphicFramePr>
          <p:nvPr>
            <p:extLst>
              <p:ext uri="{D42A27DB-BD31-4B8C-83A1-F6EECF244321}">
                <p14:modId xmlns:p14="http://schemas.microsoft.com/office/powerpoint/2010/main" val="1447953030"/>
              </p:ext>
            </p:extLst>
          </p:nvPr>
        </p:nvGraphicFramePr>
        <p:xfrm>
          <a:off x="8244724" y="4150571"/>
          <a:ext cx="4542370" cy="1050537"/>
        </p:xfrm>
        <a:graphic>
          <a:graphicData uri="http://schemas.openxmlformats.org/drawingml/2006/table">
            <a:tbl>
              <a:tblPr firstRow="1" bandRow="1">
                <a:tableStyleId>{7DF18680-E054-41AD-8BC1-D1AEF772440D}</a:tableStyleId>
              </a:tblPr>
              <a:tblGrid>
                <a:gridCol w="750420">
                  <a:extLst>
                    <a:ext uri="{9D8B030D-6E8A-4147-A177-3AD203B41FA5}">
                      <a16:colId xmlns:a16="http://schemas.microsoft.com/office/drawing/2014/main" val="932221985"/>
                    </a:ext>
                  </a:extLst>
                </a:gridCol>
                <a:gridCol w="3791950">
                  <a:extLst>
                    <a:ext uri="{9D8B030D-6E8A-4147-A177-3AD203B41FA5}">
                      <a16:colId xmlns:a16="http://schemas.microsoft.com/office/drawing/2014/main" val="3924125214"/>
                    </a:ext>
                  </a:extLst>
                </a:gridCol>
              </a:tblGrid>
              <a:tr h="138019">
                <a:tc gridSpan="2">
                  <a:txBody>
                    <a:bodyPr/>
                    <a:lstStyle/>
                    <a:p>
                      <a:pPr algn="ctr"/>
                      <a:r>
                        <a:rPr lang="en-GB" sz="900" dirty="0"/>
                        <a:t>Earthquake Secondary Earthquakes</a:t>
                      </a:r>
                    </a:p>
                  </a:txBody>
                  <a:tcPr/>
                </a:tc>
                <a:tc hMerge="1">
                  <a:txBody>
                    <a:bodyPr/>
                    <a:lstStyle/>
                    <a:p>
                      <a:endParaRPr lang="en-GB"/>
                    </a:p>
                  </a:txBody>
                  <a:tcPr/>
                </a:tc>
                <a:extLst>
                  <a:ext uri="{0D108BD9-81ED-4DB2-BD59-A6C34878D82A}">
                    <a16:rowId xmlns:a16="http://schemas.microsoft.com/office/drawing/2014/main" val="224331379"/>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Liquefaction</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Solid material changed into a liquid state. Damage to building foundations, results in them sinking.</a:t>
                      </a:r>
                      <a:endParaRPr lang="en-GB" sz="600" dirty="0"/>
                    </a:p>
                  </a:txBody>
                  <a:tcPr/>
                </a:tc>
                <a:extLst>
                  <a:ext uri="{0D108BD9-81ED-4DB2-BD59-A6C34878D82A}">
                    <a16:rowId xmlns:a16="http://schemas.microsoft.com/office/drawing/2014/main" val="1549718266"/>
                  </a:ext>
                </a:extLst>
              </a:tr>
              <a:tr h="2335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Landslides and Avalanches</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Earthquakes in mountainous regions often cause landslides and avalanches. Steep, unstable slopes are notoriously unstable and vulnerable to landslides.</a:t>
                      </a:r>
                      <a:endParaRPr lang="en-GB" sz="700" dirty="0"/>
                    </a:p>
                  </a:txBody>
                  <a:tcPr anchor="ctr"/>
                </a:tc>
                <a:extLst>
                  <a:ext uri="{0D108BD9-81ED-4DB2-BD59-A6C34878D82A}">
                    <a16:rowId xmlns:a16="http://schemas.microsoft.com/office/drawing/2014/main" val="129116975"/>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Tsunamis</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Earthquakes occurring underwater can cause the seabed to rise, leading to the displacement of water, producing powerful waves which spread out from the epicentre. </a:t>
                      </a:r>
                      <a:endParaRPr lang="en-GB" sz="700" dirty="0"/>
                    </a:p>
                  </a:txBody>
                  <a:tcPr/>
                </a:tc>
                <a:extLst>
                  <a:ext uri="{0D108BD9-81ED-4DB2-BD59-A6C34878D82A}">
                    <a16:rowId xmlns:a16="http://schemas.microsoft.com/office/drawing/2014/main" val="2505592009"/>
                  </a:ext>
                </a:extLst>
              </a:tr>
            </a:tbl>
          </a:graphicData>
        </a:graphic>
      </p:graphicFrame>
      <p:pic>
        <p:nvPicPr>
          <p:cNvPr id="77" name="Picture 76">
            <a:extLst>
              <a:ext uri="{FF2B5EF4-FFF2-40B4-BE49-F238E27FC236}">
                <a16:creationId xmlns:a16="http://schemas.microsoft.com/office/drawing/2014/main" id="{386E318B-5454-4F95-8890-AD633B08DC7A}"/>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8244721" y="7021981"/>
            <a:ext cx="2003111" cy="1648497"/>
          </a:xfrm>
          <a:prstGeom prst="rect">
            <a:avLst/>
          </a:prstGeom>
          <a:ln>
            <a:solidFill>
              <a:schemeClr val="bg1"/>
            </a:solidFill>
          </a:ln>
        </p:spPr>
      </p:pic>
      <p:graphicFrame>
        <p:nvGraphicFramePr>
          <p:cNvPr id="80" name="Table 79">
            <a:extLst>
              <a:ext uri="{FF2B5EF4-FFF2-40B4-BE49-F238E27FC236}">
                <a16:creationId xmlns:a16="http://schemas.microsoft.com/office/drawing/2014/main" id="{171D4551-7624-443D-A469-7F4676E29C40}"/>
              </a:ext>
            </a:extLst>
          </p:cNvPr>
          <p:cNvGraphicFramePr>
            <a:graphicFrameLocks noGrp="1"/>
          </p:cNvGraphicFramePr>
          <p:nvPr>
            <p:extLst>
              <p:ext uri="{D42A27DB-BD31-4B8C-83A1-F6EECF244321}">
                <p14:modId xmlns:p14="http://schemas.microsoft.com/office/powerpoint/2010/main" val="3397028953"/>
              </p:ext>
            </p:extLst>
          </p:nvPr>
        </p:nvGraphicFramePr>
        <p:xfrm>
          <a:off x="8244721" y="5206065"/>
          <a:ext cx="4543841" cy="1600200"/>
        </p:xfrm>
        <a:graphic>
          <a:graphicData uri="http://schemas.openxmlformats.org/drawingml/2006/table">
            <a:tbl>
              <a:tblPr firstRow="1" bandRow="1">
                <a:tableStyleId>{7DF18680-E054-41AD-8BC1-D1AEF772440D}</a:tableStyleId>
              </a:tblPr>
              <a:tblGrid>
                <a:gridCol w="287340">
                  <a:extLst>
                    <a:ext uri="{9D8B030D-6E8A-4147-A177-3AD203B41FA5}">
                      <a16:colId xmlns:a16="http://schemas.microsoft.com/office/drawing/2014/main" val="3914829788"/>
                    </a:ext>
                  </a:extLst>
                </a:gridCol>
                <a:gridCol w="3547438">
                  <a:extLst>
                    <a:ext uri="{9D8B030D-6E8A-4147-A177-3AD203B41FA5}">
                      <a16:colId xmlns:a16="http://schemas.microsoft.com/office/drawing/2014/main" val="1667006901"/>
                    </a:ext>
                  </a:extLst>
                </a:gridCol>
                <a:gridCol w="709063">
                  <a:extLst>
                    <a:ext uri="{9D8B030D-6E8A-4147-A177-3AD203B41FA5}">
                      <a16:colId xmlns:a16="http://schemas.microsoft.com/office/drawing/2014/main" val="2738223760"/>
                    </a:ext>
                  </a:extLst>
                </a:gridCol>
              </a:tblGrid>
              <a:tr h="118766">
                <a:tc gridSpan="3">
                  <a:txBody>
                    <a:bodyPr/>
                    <a:lstStyle/>
                    <a:p>
                      <a:pPr algn="ctr"/>
                      <a:r>
                        <a:rPr lang="en-GB" sz="900" dirty="0"/>
                        <a:t>Formation of Tsunamis</a:t>
                      </a:r>
                    </a:p>
                  </a:txBody>
                  <a:tcPr/>
                </a:tc>
                <a:tc hMerge="1">
                  <a:txBody>
                    <a:bodyPr/>
                    <a:lstStyle/>
                    <a:p>
                      <a:endParaRPr lang="en-GB"/>
                    </a:p>
                  </a:txBody>
                  <a:tcPr/>
                </a:tc>
                <a:tc hMerge="1">
                  <a:txBody>
                    <a:bodyPr/>
                    <a:lstStyle/>
                    <a:p>
                      <a:pPr algn="ctr"/>
                      <a:endParaRPr lang="en-GB" sz="900" dirty="0"/>
                    </a:p>
                  </a:txBody>
                  <a:tcPr/>
                </a:tc>
                <a:extLst>
                  <a:ext uri="{0D108BD9-81ED-4DB2-BD59-A6C34878D82A}">
                    <a16:rowId xmlns:a16="http://schemas.microsoft.com/office/drawing/2014/main" val="3641728253"/>
                  </a:ext>
                </a:extLst>
              </a:tr>
              <a:tr h="158354">
                <a:tc>
                  <a:txBody>
                    <a:bodyPr/>
                    <a:lstStyle/>
                    <a:p>
                      <a:pPr algn="ctr"/>
                      <a:r>
                        <a:rPr lang="en-GB" sz="900" b="1" dirty="0"/>
                        <a:t>1</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Large waves caused by the displacement of water triggered by underwater earthquakes, submarine landslides and volcanic eruptions.</a:t>
                      </a:r>
                      <a:endParaRPr lang="en-GB" sz="700" b="0" dirty="0">
                        <a:solidFill>
                          <a:schemeClr val="tx1"/>
                        </a:solidFill>
                      </a:endParaRPr>
                    </a:p>
                  </a:txBody>
                  <a:tcPr/>
                </a:tc>
                <a:tc rowSpan="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solidFill>
                      <a:schemeClr val="bg1"/>
                    </a:solidFill>
                  </a:tcPr>
                </a:tc>
                <a:extLst>
                  <a:ext uri="{0D108BD9-81ED-4DB2-BD59-A6C34878D82A}">
                    <a16:rowId xmlns:a16="http://schemas.microsoft.com/office/drawing/2014/main" val="3475353157"/>
                  </a:ext>
                </a:extLst>
              </a:tr>
              <a:tr h="158354">
                <a:tc>
                  <a:txBody>
                    <a:bodyPr/>
                    <a:lstStyle/>
                    <a:p>
                      <a:pPr algn="ctr"/>
                      <a:r>
                        <a:rPr lang="en-GB" sz="900" b="1" dirty="0"/>
                        <a:t>2</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In the open ocean, the wave can travel at 500-950km/h and has a wavelength of 200km</a:t>
                      </a:r>
                      <a:r>
                        <a:rPr lang="en-GB" sz="700" baseline="0" dirty="0"/>
                        <a:t> </a:t>
                      </a:r>
                      <a:r>
                        <a:rPr lang="en-GB" sz="700" dirty="0"/>
                        <a:t>and a small amplitude (wave height) of 1m.</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674885716"/>
                  </a:ext>
                </a:extLst>
              </a:tr>
              <a:tr h="140847">
                <a:tc>
                  <a:txBody>
                    <a:bodyPr/>
                    <a:lstStyle/>
                    <a:p>
                      <a:pPr algn="ctr"/>
                      <a:r>
                        <a:rPr lang="en-GB" sz="900" b="1" dirty="0"/>
                        <a:t>3</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Closer to land</a:t>
                      </a:r>
                      <a:r>
                        <a:rPr lang="en-GB" sz="700" baseline="0" dirty="0"/>
                        <a:t> </a:t>
                      </a:r>
                      <a:r>
                        <a:rPr lang="en-GB" sz="700" dirty="0"/>
                        <a:t>the water gets shallower, causing the waves to increase in size but slow down.</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1364427553"/>
                  </a:ext>
                </a:extLst>
              </a:tr>
              <a:tr h="118766">
                <a:tc>
                  <a:txBody>
                    <a:bodyPr/>
                    <a:lstStyle/>
                    <a:p>
                      <a:pPr algn="ctr"/>
                      <a:r>
                        <a:rPr lang="en-GB" sz="900" b="1" dirty="0"/>
                        <a:t>4</a:t>
                      </a:r>
                    </a:p>
                  </a:txBody>
                  <a:tcPr anchor="ct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dirty="0"/>
                        <a:t>Just before the tsunami reaches the coast, The water withdraws down the shore (drawback).</a:t>
                      </a:r>
                      <a:endParaRPr lang="en-GB" sz="700" b="0" dirty="0">
                        <a:solidFill>
                          <a:schemeClr val="tx1"/>
                        </a:solidFill>
                      </a:endParaRPr>
                    </a:p>
                  </a:txBody>
                  <a:tcPr/>
                </a:tc>
                <a:tc v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734092055"/>
                  </a:ext>
                </a:extLst>
              </a:tr>
              <a:tr h="158354">
                <a:tc>
                  <a:txBody>
                    <a:bodyPr/>
                    <a:lstStyle/>
                    <a:p>
                      <a:pPr algn="ctr"/>
                      <a:r>
                        <a:rPr lang="en-GB" sz="900" b="1" dirty="0"/>
                        <a:t>5</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cs typeface="Arial" panose="020B0604020202020204" pitchFamily="34" charset="0"/>
                        </a:rPr>
                        <a:t>In Japan 2011, when the tsunami waves reached inland, in some places the waves were 20 metres high. Overall, the tsunami destroyed 200,000 buildings, and killed 19,000 people. </a:t>
                      </a:r>
                      <a:endParaRPr lang="en-GB" sz="600" b="0" dirty="0">
                        <a:solidFill>
                          <a:schemeClr val="tx1"/>
                        </a:solidFill>
                        <a:latin typeface="+mn-lt"/>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914245528"/>
                  </a:ext>
                </a:extLst>
              </a:tr>
            </a:tbl>
          </a:graphicData>
        </a:graphic>
      </p:graphicFrame>
      <p:pic>
        <p:nvPicPr>
          <p:cNvPr id="79" name="Picture 78">
            <a:extLst>
              <a:ext uri="{FF2B5EF4-FFF2-40B4-BE49-F238E27FC236}">
                <a16:creationId xmlns:a16="http://schemas.microsoft.com/office/drawing/2014/main" id="{7AAEAFD3-97BC-4683-A97A-E643B042FAAA}"/>
              </a:ext>
            </a:extLst>
          </p:cNvPr>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12075023" y="5450677"/>
            <a:ext cx="709062" cy="1345842"/>
          </a:xfrm>
          <a:prstGeom prst="rect">
            <a:avLst/>
          </a:prstGeom>
          <a:ln>
            <a:solidFill>
              <a:schemeClr val="bg1"/>
            </a:solidFill>
          </a:ln>
        </p:spPr>
      </p:pic>
      <p:graphicFrame>
        <p:nvGraphicFramePr>
          <p:cNvPr id="81" name="Table 80">
            <a:extLst>
              <a:ext uri="{FF2B5EF4-FFF2-40B4-BE49-F238E27FC236}">
                <a16:creationId xmlns:a16="http://schemas.microsoft.com/office/drawing/2014/main" id="{5BF2FD79-24C0-4A57-B3CE-16BEE6E5F4CA}"/>
              </a:ext>
            </a:extLst>
          </p:cNvPr>
          <p:cNvGraphicFramePr>
            <a:graphicFrameLocks noGrp="1"/>
          </p:cNvGraphicFramePr>
          <p:nvPr>
            <p:extLst>
              <p:ext uri="{D42A27DB-BD31-4B8C-83A1-F6EECF244321}">
                <p14:modId xmlns:p14="http://schemas.microsoft.com/office/powerpoint/2010/main" val="2470468147"/>
              </p:ext>
            </p:extLst>
          </p:nvPr>
        </p:nvGraphicFramePr>
        <p:xfrm>
          <a:off x="8241716" y="8685003"/>
          <a:ext cx="4542369" cy="882742"/>
        </p:xfrm>
        <a:graphic>
          <a:graphicData uri="http://schemas.openxmlformats.org/drawingml/2006/table">
            <a:tbl>
              <a:tblPr firstRow="1" bandRow="1">
                <a:tableStyleId>{7DF18680-E054-41AD-8BC1-D1AEF772440D}</a:tableStyleId>
              </a:tblPr>
              <a:tblGrid>
                <a:gridCol w="697258">
                  <a:extLst>
                    <a:ext uri="{9D8B030D-6E8A-4147-A177-3AD203B41FA5}">
                      <a16:colId xmlns:a16="http://schemas.microsoft.com/office/drawing/2014/main" val="3335350615"/>
                    </a:ext>
                  </a:extLst>
                </a:gridCol>
                <a:gridCol w="3845111">
                  <a:extLst>
                    <a:ext uri="{9D8B030D-6E8A-4147-A177-3AD203B41FA5}">
                      <a16:colId xmlns:a16="http://schemas.microsoft.com/office/drawing/2014/main" val="1149506164"/>
                    </a:ext>
                  </a:extLst>
                </a:gridCol>
              </a:tblGrid>
              <a:tr h="240748">
                <a:tc grid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900" u="none" dirty="0"/>
                        <a:t>Main Types of Volcanoes</a:t>
                      </a:r>
                    </a:p>
                  </a:txBody>
                  <a:tcPr/>
                </a:tc>
                <a:tc hMerge="1">
                  <a:txBody>
                    <a:bodyPr/>
                    <a:lstStyle/>
                    <a:p>
                      <a:endParaRPr lang="en-GB"/>
                    </a:p>
                  </a:txBody>
                  <a:tcPr/>
                </a:tc>
                <a:extLst>
                  <a:ext uri="{0D108BD9-81ED-4DB2-BD59-A6C34878D82A}">
                    <a16:rowId xmlns:a16="http://schemas.microsoft.com/office/drawing/2014/main" val="1902686832"/>
                  </a:ext>
                </a:extLst>
              </a:tr>
              <a:tr h="320997">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700" b="1" u="none" dirty="0">
                          <a:solidFill>
                            <a:srgbClr val="00B050"/>
                          </a:solidFill>
                        </a:rPr>
                        <a:t>Shield</a:t>
                      </a:r>
                    </a:p>
                  </a:txBody>
                  <a:tcPr anchor="ctr">
                    <a:solidFill>
                      <a:schemeClr val="accent5">
                        <a:lumMod val="60000"/>
                        <a:lumOff val="40000"/>
                      </a:schemeClr>
                    </a:solidFill>
                  </a:tcPr>
                </a:tc>
                <a:tc>
                  <a:txBody>
                    <a:bodyPr/>
                    <a:lstStyle/>
                    <a:p>
                      <a:pPr algn="ctr">
                        <a:buNone/>
                      </a:pPr>
                      <a:r>
                        <a:rPr lang="en-GB" sz="700" u="none" strike="noStrike" kern="1200" dirty="0">
                          <a:effectLst/>
                        </a:rPr>
                        <a:t>This type of volcano is almost entirely composed of </a:t>
                      </a:r>
                      <a:r>
                        <a:rPr lang="en-GB" sz="700" b="1" u="none" strike="noStrike" kern="1200" dirty="0">
                          <a:effectLst/>
                        </a:rPr>
                        <a:t>fluid lava flows</a:t>
                      </a:r>
                      <a:r>
                        <a:rPr lang="en-GB" sz="700" u="none" strike="noStrike" kern="1200" dirty="0">
                          <a:effectLst/>
                        </a:rPr>
                        <a:t>. They are found in </a:t>
                      </a:r>
                      <a:r>
                        <a:rPr lang="en-GB" sz="700" b="1" dirty="0"/>
                        <a:t>hot spots </a:t>
                      </a:r>
                      <a:r>
                        <a:rPr lang="en-GB" sz="700" dirty="0"/>
                        <a:t>or along </a:t>
                      </a:r>
                      <a:r>
                        <a:rPr lang="en-GB" sz="700" b="1" dirty="0"/>
                        <a:t>constructive plate margins</a:t>
                      </a:r>
                      <a:r>
                        <a:rPr lang="en-GB" sz="700" dirty="0"/>
                        <a:t>. Their eruptions are mostly </a:t>
                      </a:r>
                      <a:r>
                        <a:rPr lang="en-GB" sz="700" b="1" dirty="0"/>
                        <a:t>effusive</a:t>
                      </a:r>
                      <a:r>
                        <a:rPr lang="en-GB" sz="700" dirty="0"/>
                        <a:t> and </a:t>
                      </a:r>
                      <a:r>
                        <a:rPr lang="en-GB" sz="700" b="1" dirty="0"/>
                        <a:t>predictable</a:t>
                      </a:r>
                      <a:r>
                        <a:rPr lang="en-GB" sz="700" dirty="0"/>
                        <a:t>. </a:t>
                      </a:r>
                      <a:endParaRPr lang="en-GB" sz="700" b="1" u="sng" dirty="0"/>
                    </a:p>
                  </a:txBody>
                  <a:tcPr/>
                </a:tc>
                <a:extLst>
                  <a:ext uri="{0D108BD9-81ED-4DB2-BD59-A6C34878D82A}">
                    <a16:rowId xmlns:a16="http://schemas.microsoft.com/office/drawing/2014/main" val="2425946909"/>
                  </a:ext>
                </a:extLst>
              </a:tr>
              <a:tr h="320997">
                <a:tc>
                  <a:txBody>
                    <a:bodyPr/>
                    <a:lstStyle/>
                    <a:p>
                      <a:pPr algn="ctr">
                        <a:buNone/>
                      </a:pPr>
                      <a:r>
                        <a:rPr lang="en-GB" sz="700" b="1" u="none" dirty="0">
                          <a:solidFill>
                            <a:srgbClr val="0070C0"/>
                          </a:solidFill>
                        </a:rPr>
                        <a:t>Composite</a:t>
                      </a:r>
                    </a:p>
                  </a:txBody>
                  <a:tcPr anchor="ctr">
                    <a:solidFill>
                      <a:schemeClr val="accent5">
                        <a:lumMod val="60000"/>
                        <a:lumOff val="40000"/>
                      </a:schemeClr>
                    </a:solidFill>
                  </a:tcPr>
                </a:tc>
                <a:tc>
                  <a:txBody>
                    <a:bodyPr/>
                    <a:lstStyle/>
                    <a:p>
                      <a:pPr algn="ctr">
                        <a:buNone/>
                      </a:pPr>
                      <a:r>
                        <a:rPr lang="en-GB" sz="700" dirty="0"/>
                        <a:t>Composite volcanoes are created by </a:t>
                      </a:r>
                      <a:r>
                        <a:rPr lang="en-GB" sz="700" b="1" dirty="0"/>
                        <a:t>layers of ash and viscous lava</a:t>
                      </a:r>
                      <a:r>
                        <a:rPr lang="en-GB" sz="700" dirty="0"/>
                        <a:t>.  They can be found along  </a:t>
                      </a:r>
                      <a:r>
                        <a:rPr lang="en-GB" sz="700" b="1" dirty="0"/>
                        <a:t>destructive margins </a:t>
                      </a:r>
                      <a:r>
                        <a:rPr lang="en-GB" sz="700" dirty="0"/>
                        <a:t>and are often </a:t>
                      </a:r>
                      <a:r>
                        <a:rPr lang="en-GB" sz="700" b="1" dirty="0"/>
                        <a:t>steep-sided</a:t>
                      </a:r>
                      <a:r>
                        <a:rPr lang="en-GB" sz="700" dirty="0"/>
                        <a:t>. They are extremely </a:t>
                      </a:r>
                      <a:r>
                        <a:rPr lang="en-GB" sz="700" b="1" dirty="0"/>
                        <a:t>explosive</a:t>
                      </a:r>
                      <a:r>
                        <a:rPr lang="en-GB" sz="700" dirty="0"/>
                        <a:t> and </a:t>
                      </a:r>
                      <a:r>
                        <a:rPr lang="en-GB" sz="700" b="1" dirty="0"/>
                        <a:t>unpredictable</a:t>
                      </a:r>
                      <a:r>
                        <a:rPr lang="en-GB" sz="700" dirty="0"/>
                        <a:t>.</a:t>
                      </a:r>
                    </a:p>
                  </a:txBody>
                  <a:tcPr/>
                </a:tc>
                <a:extLst>
                  <a:ext uri="{0D108BD9-81ED-4DB2-BD59-A6C34878D82A}">
                    <a16:rowId xmlns:a16="http://schemas.microsoft.com/office/drawing/2014/main" val="3363664813"/>
                  </a:ext>
                </a:extLst>
              </a:tr>
            </a:tbl>
          </a:graphicData>
        </a:graphic>
      </p:graphicFrame>
      <p:graphicFrame>
        <p:nvGraphicFramePr>
          <p:cNvPr id="3" name="Table 4">
            <a:extLst>
              <a:ext uri="{FF2B5EF4-FFF2-40B4-BE49-F238E27FC236}">
                <a16:creationId xmlns:a16="http://schemas.microsoft.com/office/drawing/2014/main" id="{51B64D2D-8000-46F1-9BE8-B9FB15F7C921}"/>
              </a:ext>
            </a:extLst>
          </p:cNvPr>
          <p:cNvGraphicFramePr>
            <a:graphicFrameLocks noGrp="1"/>
          </p:cNvGraphicFramePr>
          <p:nvPr>
            <p:extLst>
              <p:ext uri="{D42A27DB-BD31-4B8C-83A1-F6EECF244321}">
                <p14:modId xmlns:p14="http://schemas.microsoft.com/office/powerpoint/2010/main" val="2254172356"/>
              </p:ext>
            </p:extLst>
          </p:nvPr>
        </p:nvGraphicFramePr>
        <p:xfrm>
          <a:off x="4316160" y="2283035"/>
          <a:ext cx="3911631" cy="533400"/>
        </p:xfrm>
        <a:graphic>
          <a:graphicData uri="http://schemas.openxmlformats.org/drawingml/2006/table">
            <a:tbl>
              <a:tblPr firstRow="1" bandRow="1">
                <a:tableStyleId>{7DF18680-E054-41AD-8BC1-D1AEF772440D}</a:tableStyleId>
              </a:tblPr>
              <a:tblGrid>
                <a:gridCol w="3911631">
                  <a:extLst>
                    <a:ext uri="{9D8B030D-6E8A-4147-A177-3AD203B41FA5}">
                      <a16:colId xmlns:a16="http://schemas.microsoft.com/office/drawing/2014/main" val="2045049448"/>
                    </a:ext>
                  </a:extLst>
                </a:gridCol>
              </a:tblGrid>
              <a:tr h="182287">
                <a:tc>
                  <a:txBody>
                    <a:bodyPr/>
                    <a:lstStyle/>
                    <a:p>
                      <a:pPr algn="ctr"/>
                      <a:r>
                        <a:rPr lang="en-GB" sz="900" u="none" strike="noStrike" kern="1200" dirty="0">
                          <a:effectLst/>
                        </a:rPr>
                        <a:t>What is the Asthenosphere?</a:t>
                      </a:r>
                      <a:endParaRPr lang="en-GB" sz="900" b="1" dirty="0">
                        <a:solidFill>
                          <a:sysClr val="windowText" lastClr="000000"/>
                        </a:solidFill>
                      </a:endParaRPr>
                    </a:p>
                  </a:txBody>
                  <a:tcPr/>
                </a:tc>
                <a:extLst>
                  <a:ext uri="{0D108BD9-81ED-4DB2-BD59-A6C34878D82A}">
                    <a16:rowId xmlns:a16="http://schemas.microsoft.com/office/drawing/2014/main" val="4234916373"/>
                  </a:ext>
                </a:extLst>
              </a:tr>
              <a:tr h="24305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The upper layer of the earth's mantle, below the lithosphere, in which there is relatively low resistance to plastic flow and convection is thought to occur.</a:t>
                      </a:r>
                    </a:p>
                  </a:txBody>
                  <a:tcPr/>
                </a:tc>
                <a:extLst>
                  <a:ext uri="{0D108BD9-81ED-4DB2-BD59-A6C34878D82A}">
                    <a16:rowId xmlns:a16="http://schemas.microsoft.com/office/drawing/2014/main" val="3563284296"/>
                  </a:ext>
                </a:extLst>
              </a:tr>
            </a:tbl>
          </a:graphicData>
        </a:graphic>
      </p:graphicFrame>
    </p:spTree>
    <p:extLst>
      <p:ext uri="{BB962C8B-B14F-4D97-AF65-F5344CB8AC3E}">
        <p14:creationId xmlns:p14="http://schemas.microsoft.com/office/powerpoint/2010/main" val="204168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A646B23-DBE6-41D0-B3B7-F9D86B8AF438}"/>
              </a:ext>
            </a:extLst>
          </p:cNvPr>
          <p:cNvGraphicFramePr>
            <a:graphicFrameLocks noGrp="1"/>
          </p:cNvGraphicFramePr>
          <p:nvPr>
            <p:extLst>
              <p:ext uri="{D42A27DB-BD31-4B8C-83A1-F6EECF244321}">
                <p14:modId xmlns:p14="http://schemas.microsoft.com/office/powerpoint/2010/main" val="3702598475"/>
              </p:ext>
            </p:extLst>
          </p:nvPr>
        </p:nvGraphicFramePr>
        <p:xfrm>
          <a:off x="18492" y="15268"/>
          <a:ext cx="2752345" cy="2545080"/>
        </p:xfrm>
        <a:graphic>
          <a:graphicData uri="http://schemas.openxmlformats.org/drawingml/2006/table">
            <a:tbl>
              <a:tblPr firstRow="1" bandRow="1">
                <a:tableStyleId>{7DF18680-E054-41AD-8BC1-D1AEF772440D}</a:tableStyleId>
              </a:tblPr>
              <a:tblGrid>
                <a:gridCol w="1406632">
                  <a:extLst>
                    <a:ext uri="{9D8B030D-6E8A-4147-A177-3AD203B41FA5}">
                      <a16:colId xmlns:a16="http://schemas.microsoft.com/office/drawing/2014/main" val="2034669004"/>
                    </a:ext>
                  </a:extLst>
                </a:gridCol>
                <a:gridCol w="1345713">
                  <a:extLst>
                    <a:ext uri="{9D8B030D-6E8A-4147-A177-3AD203B41FA5}">
                      <a16:colId xmlns:a16="http://schemas.microsoft.com/office/drawing/2014/main" val="3615884196"/>
                    </a:ext>
                  </a:extLst>
                </a:gridCol>
              </a:tblGrid>
              <a:tr h="225862">
                <a:tc gridSpan="2">
                  <a:txBody>
                    <a:bodyPr/>
                    <a:lstStyle/>
                    <a:p>
                      <a:pPr algn="ctr"/>
                      <a:r>
                        <a:rPr lang="en-GB" sz="900" dirty="0"/>
                        <a:t>Hazard or Disaster?</a:t>
                      </a:r>
                    </a:p>
                  </a:txBody>
                  <a:tcPr/>
                </a:tc>
                <a:tc hMerge="1">
                  <a:txBody>
                    <a:bodyPr/>
                    <a:lstStyle/>
                    <a:p>
                      <a:endParaRPr lang="en-GB" dirty="0"/>
                    </a:p>
                  </a:txBody>
                  <a:tcPr/>
                </a:tc>
                <a:extLst>
                  <a:ext uri="{0D108BD9-81ED-4DB2-BD59-A6C34878D82A}">
                    <a16:rowId xmlns:a16="http://schemas.microsoft.com/office/drawing/2014/main" val="2665557945"/>
                  </a:ext>
                </a:extLst>
              </a:tr>
              <a:tr h="210805">
                <a:tc>
                  <a:txBody>
                    <a:bodyPr/>
                    <a:lstStyle/>
                    <a:p>
                      <a:pPr algn="ctr"/>
                      <a:r>
                        <a:rPr lang="en-GB" sz="800" b="1" dirty="0"/>
                        <a:t>Hazard</a:t>
                      </a:r>
                    </a:p>
                  </a:txBody>
                  <a:tcPr>
                    <a:solidFill>
                      <a:schemeClr val="accent5">
                        <a:lumMod val="40000"/>
                        <a:lumOff val="60000"/>
                      </a:schemeClr>
                    </a:solidFill>
                  </a:tcPr>
                </a:tc>
                <a:tc>
                  <a:txBody>
                    <a:bodyPr/>
                    <a:lstStyle/>
                    <a:p>
                      <a:pPr algn="ctr"/>
                      <a:r>
                        <a:rPr lang="en-GB" sz="800" b="1" dirty="0"/>
                        <a:t>Disaster</a:t>
                      </a:r>
                    </a:p>
                  </a:txBody>
                  <a:tcPr>
                    <a:solidFill>
                      <a:schemeClr val="accent5">
                        <a:lumMod val="40000"/>
                        <a:lumOff val="60000"/>
                      </a:schemeClr>
                    </a:solidFill>
                  </a:tcPr>
                </a:tc>
                <a:extLst>
                  <a:ext uri="{0D108BD9-81ED-4DB2-BD59-A6C34878D82A}">
                    <a16:rowId xmlns:a16="http://schemas.microsoft.com/office/drawing/2014/main" val="2799219214"/>
                  </a:ext>
                </a:extLst>
              </a:tr>
              <a:tr h="51195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A perceived natural event that has the potential to threaten both life and property.</a:t>
                      </a:r>
                    </a:p>
                  </a:txBody>
                  <a:tcPr anchor="ctr">
                    <a:solidFill>
                      <a:schemeClr val="accent5">
                        <a:lumMod val="20000"/>
                        <a:lumOff val="80000"/>
                      </a:schemeClr>
                    </a:solidFill>
                  </a:tcPr>
                </a:tc>
                <a:tc>
                  <a:txBody>
                    <a:bodyPr/>
                    <a:lstStyle/>
                    <a:p>
                      <a:pPr algn="ctr"/>
                      <a:r>
                        <a:rPr lang="en-GB" sz="700" b="1" dirty="0"/>
                        <a:t>The reality of a hazard happening; when it causes a significant impact on a vulnerable population. </a:t>
                      </a:r>
                    </a:p>
                  </a:txBody>
                  <a:tcPr anchor="ctr">
                    <a:solidFill>
                      <a:schemeClr val="accent5">
                        <a:lumMod val="20000"/>
                        <a:lumOff val="80000"/>
                      </a:schemeClr>
                    </a:solidFill>
                  </a:tcPr>
                </a:tc>
                <a:extLst>
                  <a:ext uri="{0D108BD9-81ED-4DB2-BD59-A6C34878D82A}">
                    <a16:rowId xmlns:a16="http://schemas.microsoft.com/office/drawing/2014/main" val="1444195153"/>
                  </a:ext>
                </a:extLst>
              </a:tr>
              <a:tr h="210805">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The </a:t>
                      </a:r>
                      <a:r>
                        <a:rPr lang="en-GB" sz="800" b="1" dirty="0" err="1"/>
                        <a:t>Degg’s</a:t>
                      </a:r>
                      <a:r>
                        <a:rPr lang="en-GB" sz="800" b="1" dirty="0"/>
                        <a:t> Model</a:t>
                      </a:r>
                    </a:p>
                  </a:txBody>
                  <a:tcPr anchor="ctr">
                    <a:solidFill>
                      <a:schemeClr val="accent5">
                        <a:lumMod val="40000"/>
                        <a:lumOff val="60000"/>
                      </a:schemeClr>
                    </a:solidFill>
                  </a:tcPr>
                </a:tc>
                <a:tc hMerge="1">
                  <a:txBody>
                    <a:bodyPr/>
                    <a:lstStyle/>
                    <a:p>
                      <a:pPr algn="ctr"/>
                      <a:endParaRPr lang="en-GB" dirty="0"/>
                    </a:p>
                  </a:txBody>
                  <a:tcPr anchor="ctr"/>
                </a:tc>
                <a:extLst>
                  <a:ext uri="{0D108BD9-81ED-4DB2-BD59-A6C34878D82A}">
                    <a16:rowId xmlns:a16="http://schemas.microsoft.com/office/drawing/2014/main" val="3961945522"/>
                  </a:ext>
                </a:extLst>
              </a:tr>
              <a:tr h="135517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a:t>
                      </a:r>
                      <a:r>
                        <a:rPr lang="en-GB" sz="700" b="0" i="0" u="none" strike="noStrike" kern="1200" dirty="0" err="1">
                          <a:solidFill>
                            <a:schemeClr val="dk1"/>
                          </a:solidFill>
                          <a:effectLst/>
                          <a:latin typeface="+mn-lt"/>
                          <a:ea typeface="+mn-ea"/>
                          <a:cs typeface="+mn-cs"/>
                        </a:rPr>
                        <a:t>Degg's</a:t>
                      </a:r>
                      <a:r>
                        <a:rPr lang="en-GB" sz="700" b="0" i="0" u="none" strike="noStrike" kern="1200" dirty="0">
                          <a:solidFill>
                            <a:schemeClr val="dk1"/>
                          </a:solidFill>
                          <a:effectLst/>
                          <a:latin typeface="+mn-lt"/>
                          <a:ea typeface="+mn-ea"/>
                          <a:cs typeface="+mn-cs"/>
                        </a:rPr>
                        <a:t> Model shows that a natural disaster only occurs if a vulnerable population is exposed to a hazard. For example, if the magnitude of the hazard is large, such as a magnitude 9 earthquake, but there is little infrastructure of population density near the epicentre, then no one will experience the hazard and the disaster is small and weak.</a:t>
                      </a:r>
                      <a:endParaRPr lang="en-GB" b="0" dirty="0"/>
                    </a:p>
                  </a:txBody>
                  <a:tcPr anchor="ctr"/>
                </a:tc>
                <a:extLst>
                  <a:ext uri="{0D108BD9-81ED-4DB2-BD59-A6C34878D82A}">
                    <a16:rowId xmlns:a16="http://schemas.microsoft.com/office/drawing/2014/main" val="1449362572"/>
                  </a:ext>
                </a:extLst>
              </a:tr>
            </a:tbl>
          </a:graphicData>
        </a:graphic>
      </p:graphicFrame>
      <p:pic>
        <p:nvPicPr>
          <p:cNvPr id="6" name="Picture 5" descr="A picture containing melon, device, fruit, drawing&#10;&#10;Description automatically generated">
            <a:extLst>
              <a:ext uri="{FF2B5EF4-FFF2-40B4-BE49-F238E27FC236}">
                <a16:creationId xmlns:a16="http://schemas.microsoft.com/office/drawing/2014/main" id="{8995C1BB-B6E9-4D03-8042-F6E6B639B5D8}"/>
              </a:ext>
            </a:extLst>
          </p:cNvPr>
          <p:cNvPicPr>
            <a:picLocks noChangeAspect="1"/>
          </p:cNvPicPr>
          <p:nvPr/>
        </p:nvPicPr>
        <p:blipFill>
          <a:blip r:embed="rId2" cstate="screen">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766" y="1188790"/>
            <a:ext cx="1429516" cy="1371558"/>
          </a:xfrm>
          <a:prstGeom prst="rect">
            <a:avLst/>
          </a:prstGeom>
        </p:spPr>
      </p:pic>
      <p:graphicFrame>
        <p:nvGraphicFramePr>
          <p:cNvPr id="7" name="Table 7">
            <a:extLst>
              <a:ext uri="{FF2B5EF4-FFF2-40B4-BE49-F238E27FC236}">
                <a16:creationId xmlns:a16="http://schemas.microsoft.com/office/drawing/2014/main" id="{8E714055-BD63-4402-B728-30F45D9DFC01}"/>
              </a:ext>
            </a:extLst>
          </p:cNvPr>
          <p:cNvGraphicFramePr>
            <a:graphicFrameLocks noGrp="1"/>
          </p:cNvGraphicFramePr>
          <p:nvPr>
            <p:extLst>
              <p:ext uri="{D42A27DB-BD31-4B8C-83A1-F6EECF244321}">
                <p14:modId xmlns:p14="http://schemas.microsoft.com/office/powerpoint/2010/main" val="2073320639"/>
              </p:ext>
            </p:extLst>
          </p:nvPr>
        </p:nvGraphicFramePr>
        <p:xfrm>
          <a:off x="2790095" y="14286"/>
          <a:ext cx="1892877" cy="2545080"/>
        </p:xfrm>
        <a:graphic>
          <a:graphicData uri="http://schemas.openxmlformats.org/drawingml/2006/table">
            <a:tbl>
              <a:tblPr firstRow="1" bandRow="1">
                <a:tableStyleId>{7DF18680-E054-41AD-8BC1-D1AEF772440D}</a:tableStyleId>
              </a:tblPr>
              <a:tblGrid>
                <a:gridCol w="1892877">
                  <a:extLst>
                    <a:ext uri="{9D8B030D-6E8A-4147-A177-3AD203B41FA5}">
                      <a16:colId xmlns:a16="http://schemas.microsoft.com/office/drawing/2014/main" val="1957547769"/>
                    </a:ext>
                  </a:extLst>
                </a:gridCol>
              </a:tblGrid>
              <a:tr h="2141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solidFill>
                            <a:schemeClr val="bg1"/>
                          </a:solidFill>
                        </a:rPr>
                        <a:t>Understanding Risk</a:t>
                      </a:r>
                    </a:p>
                  </a:txBody>
                  <a:tcPr/>
                </a:tc>
                <a:extLst>
                  <a:ext uri="{0D108BD9-81ED-4DB2-BD59-A6C34878D82A}">
                    <a16:rowId xmlns:a16="http://schemas.microsoft.com/office/drawing/2014/main" val="1743647904"/>
                  </a:ext>
                </a:extLst>
              </a:tr>
              <a:tr h="3638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There is a complex relationship between risk, hazards and people. This is due to several factors as shown below:</a:t>
                      </a:r>
                      <a:endParaRPr lang="en-GB" sz="700" dirty="0"/>
                    </a:p>
                  </a:txBody>
                  <a:tcPr/>
                </a:tc>
                <a:extLst>
                  <a:ext uri="{0D108BD9-81ED-4DB2-BD59-A6C34878D82A}">
                    <a16:rowId xmlns:a16="http://schemas.microsoft.com/office/drawing/2014/main" val="2304718392"/>
                  </a:ext>
                </a:extLst>
              </a:tr>
              <a:tr h="1735306">
                <a:tc>
                  <a:txBody>
                    <a:bodyPr/>
                    <a:lstStyle/>
                    <a:p>
                      <a:pPr marL="228600" indent="-228600">
                        <a:buFont typeface="+mj-lt"/>
                        <a:buAutoNum type="arabicPeriod"/>
                      </a:pPr>
                      <a:r>
                        <a:rPr lang="en-GB" sz="700" b="1" dirty="0">
                          <a:solidFill>
                            <a:srgbClr val="0070C0"/>
                          </a:solidFill>
                        </a:rPr>
                        <a:t>Unpredictability</a:t>
                      </a:r>
                      <a:r>
                        <a:rPr lang="en-GB" sz="700" b="1" dirty="0"/>
                        <a:t> – many hazards are not predictable and people can be caught out by timing or magnitude.</a:t>
                      </a:r>
                    </a:p>
                    <a:p>
                      <a:pPr marL="228600" indent="-228600">
                        <a:buFont typeface="+mj-lt"/>
                        <a:buAutoNum type="arabicPeriod"/>
                      </a:pPr>
                      <a:r>
                        <a:rPr lang="en-GB" sz="700" b="1" dirty="0">
                          <a:solidFill>
                            <a:srgbClr val="7030A0"/>
                          </a:solidFill>
                        </a:rPr>
                        <a:t>Lack of Alternatives </a:t>
                      </a:r>
                      <a:r>
                        <a:rPr lang="en-GB" sz="700" b="1" dirty="0"/>
                        <a:t>– People stay in hazardous areas for a multitude of reasons.</a:t>
                      </a:r>
                    </a:p>
                    <a:p>
                      <a:pPr marL="228600" indent="-228600">
                        <a:buFont typeface="+mj-lt"/>
                        <a:buAutoNum type="arabicPeriod"/>
                      </a:pPr>
                      <a:r>
                        <a:rPr lang="en-GB" sz="700" b="1" dirty="0">
                          <a:solidFill>
                            <a:srgbClr val="00B050"/>
                          </a:solidFill>
                        </a:rPr>
                        <a:t>Dynamic Hazards </a:t>
                      </a:r>
                      <a:r>
                        <a:rPr lang="en-GB" sz="700" b="1" dirty="0"/>
                        <a:t>– the threat from hazards fluctuates and human influence can play a role.</a:t>
                      </a:r>
                    </a:p>
                    <a:p>
                      <a:pPr marL="228600" indent="-228600">
                        <a:buFont typeface="+mj-lt"/>
                        <a:buAutoNum type="arabicPeriod"/>
                      </a:pPr>
                      <a:r>
                        <a:rPr lang="en-GB" sz="700" b="1" dirty="0">
                          <a:solidFill>
                            <a:srgbClr val="FF0000"/>
                          </a:solidFill>
                        </a:rPr>
                        <a:t>Cost-Benefit </a:t>
                      </a:r>
                      <a:r>
                        <a:rPr lang="en-GB" sz="700" b="1" dirty="0"/>
                        <a:t>– the benefit of staying in a hazardous location may outweigh the risk  (perception of risk plays a role here)</a:t>
                      </a:r>
                    </a:p>
                    <a:p>
                      <a:pPr marL="228600" indent="-228600">
                        <a:buFont typeface="+mj-lt"/>
                        <a:buAutoNum type="arabicPeriod"/>
                      </a:pPr>
                      <a:r>
                        <a:rPr lang="en-GB" sz="700" b="1" dirty="0">
                          <a:solidFill>
                            <a:srgbClr val="0070C0"/>
                          </a:solidFill>
                        </a:rPr>
                        <a:t>Russian Roulette Reaction </a:t>
                      </a:r>
                      <a:r>
                        <a:rPr lang="en-GB" sz="700" b="1" dirty="0"/>
                        <a:t>– the acceptance of the risk as something that will happen whatever you do, that is, one of fatalism.</a:t>
                      </a:r>
                    </a:p>
                  </a:txBody>
                  <a:tcPr anchor="ctr"/>
                </a:tc>
                <a:extLst>
                  <a:ext uri="{0D108BD9-81ED-4DB2-BD59-A6C34878D82A}">
                    <a16:rowId xmlns:a16="http://schemas.microsoft.com/office/drawing/2014/main" val="3484279171"/>
                  </a:ext>
                </a:extLst>
              </a:tr>
            </a:tbl>
          </a:graphicData>
        </a:graphic>
      </p:graphicFrame>
      <p:graphicFrame>
        <p:nvGraphicFramePr>
          <p:cNvPr id="9" name="Table 9">
            <a:extLst>
              <a:ext uri="{FF2B5EF4-FFF2-40B4-BE49-F238E27FC236}">
                <a16:creationId xmlns:a16="http://schemas.microsoft.com/office/drawing/2014/main" id="{BD9F4CA7-B210-40D6-AFDF-0D10722BA9A5}"/>
              </a:ext>
            </a:extLst>
          </p:cNvPr>
          <p:cNvGraphicFramePr>
            <a:graphicFrameLocks noGrp="1"/>
          </p:cNvGraphicFramePr>
          <p:nvPr>
            <p:extLst>
              <p:ext uri="{D42A27DB-BD31-4B8C-83A1-F6EECF244321}">
                <p14:modId xmlns:p14="http://schemas.microsoft.com/office/powerpoint/2010/main" val="1643491340"/>
              </p:ext>
            </p:extLst>
          </p:nvPr>
        </p:nvGraphicFramePr>
        <p:xfrm>
          <a:off x="22979" y="2573478"/>
          <a:ext cx="4655347" cy="1280160"/>
        </p:xfrm>
        <a:graphic>
          <a:graphicData uri="http://schemas.openxmlformats.org/drawingml/2006/table">
            <a:tbl>
              <a:tblPr firstRow="1" bandRow="1">
                <a:tableStyleId>{7DF18680-E054-41AD-8BC1-D1AEF772440D}</a:tableStyleId>
              </a:tblPr>
              <a:tblGrid>
                <a:gridCol w="2747459">
                  <a:extLst>
                    <a:ext uri="{9D8B030D-6E8A-4147-A177-3AD203B41FA5}">
                      <a16:colId xmlns:a16="http://schemas.microsoft.com/office/drawing/2014/main" val="369731391"/>
                    </a:ext>
                  </a:extLst>
                </a:gridCol>
                <a:gridCol w="1907888">
                  <a:extLst>
                    <a:ext uri="{9D8B030D-6E8A-4147-A177-3AD203B41FA5}">
                      <a16:colId xmlns:a16="http://schemas.microsoft.com/office/drawing/2014/main" val="51761838"/>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t>Hazard-Risk Equation</a:t>
                      </a:r>
                      <a:endParaRPr lang="en-GB" sz="900" b="1" dirty="0">
                        <a:solidFill>
                          <a:srgbClr val="FF0000"/>
                        </a:solidFill>
                      </a:endParaRPr>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1" dirty="0">
                        <a:solidFill>
                          <a:srgbClr val="FF0000"/>
                        </a:solidFill>
                      </a:endParaRPr>
                    </a:p>
                  </a:txBody>
                  <a:tcPr/>
                </a:tc>
                <a:extLst>
                  <a:ext uri="{0D108BD9-81ED-4DB2-BD59-A6C34878D82A}">
                    <a16:rowId xmlns:a16="http://schemas.microsoft.com/office/drawing/2014/main" val="1986417759"/>
                  </a:ext>
                </a:extLst>
              </a:tr>
              <a:tr h="20321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The hazard-risk equation attempts to capture the various components that influences the amount of risk that a hazard may produce for a community or population.</a:t>
                      </a:r>
                    </a:p>
                  </a:txBody>
                  <a:tcPr/>
                </a:tc>
                <a:tc rowSpan="2">
                  <a:txBody>
                    <a:bodyPr/>
                    <a:lstStyle/>
                    <a:p>
                      <a:pPr marL="0" indent="0" algn="ctr">
                        <a:buNone/>
                      </a:pPr>
                      <a:r>
                        <a:rPr lang="en-GB" sz="700" dirty="0"/>
                        <a:t>Perception of risks can also drive a population to the point where they have to adjust to the presence of the risk. People and populations also </a:t>
                      </a:r>
                      <a:r>
                        <a:rPr lang="en-GB" sz="700" b="1" dirty="0">
                          <a:solidFill>
                            <a:srgbClr val="FF0000"/>
                          </a:solidFill>
                        </a:rPr>
                        <a:t>vary in terms of resilience</a:t>
                      </a:r>
                      <a:r>
                        <a:rPr lang="en-GB" sz="700" dirty="0"/>
                        <a:t>. </a:t>
                      </a:r>
                    </a:p>
                    <a:p>
                      <a:pPr marL="0" indent="0" algn="ctr">
                        <a:buNone/>
                      </a:pPr>
                      <a:r>
                        <a:rPr lang="en-GB" sz="700" dirty="0"/>
                        <a:t>According to the </a:t>
                      </a:r>
                      <a:r>
                        <a:rPr lang="en-GB" sz="700" b="1" dirty="0"/>
                        <a:t>United Nations Office for Disaster Risk Reductions (UNISDR) </a:t>
                      </a:r>
                      <a:r>
                        <a:rPr lang="en-GB" sz="700" dirty="0"/>
                        <a:t>the resilience of a community is generally based on </a:t>
                      </a:r>
                      <a:r>
                        <a:rPr lang="en-GB" sz="700" b="1" dirty="0">
                          <a:solidFill>
                            <a:srgbClr val="FF0000"/>
                          </a:solidFill>
                        </a:rPr>
                        <a:t>resources, governance and level of organisation </a:t>
                      </a:r>
                      <a:r>
                        <a:rPr lang="en-GB" sz="700" dirty="0"/>
                        <a:t>before and during disasters.</a:t>
                      </a:r>
                    </a:p>
                  </a:txBody>
                  <a:tcPr>
                    <a:solidFill>
                      <a:srgbClr val="FAE7E6"/>
                    </a:solidFill>
                  </a:tcPr>
                </a:tc>
                <a:extLst>
                  <a:ext uri="{0D108BD9-81ED-4DB2-BD59-A6C34878D82A}">
                    <a16:rowId xmlns:a16="http://schemas.microsoft.com/office/drawing/2014/main" val="3566546183"/>
                  </a:ext>
                </a:extLst>
              </a:tr>
              <a:tr h="346214">
                <a:tc>
                  <a:txBody>
                    <a:bodyPr/>
                    <a:lstStyle/>
                    <a:p>
                      <a:endParaRPr lang="en-GB" sz="800" dirty="0"/>
                    </a:p>
                    <a:p>
                      <a:endParaRPr lang="en-GB" sz="800" dirty="0"/>
                    </a:p>
                    <a:p>
                      <a:endParaRPr lang="en-GB" sz="800" dirty="0"/>
                    </a:p>
                  </a:txBody>
                  <a:tcPr/>
                </a:tc>
                <a:tc vMerge="1">
                  <a:txBody>
                    <a:bodyPr/>
                    <a:lstStyle/>
                    <a:p>
                      <a:endParaRPr lang="en-GB" sz="800" dirty="0"/>
                    </a:p>
                  </a:txBody>
                  <a:tcPr/>
                </a:tc>
                <a:extLst>
                  <a:ext uri="{0D108BD9-81ED-4DB2-BD59-A6C34878D82A}">
                    <a16:rowId xmlns:a16="http://schemas.microsoft.com/office/drawing/2014/main" val="3504068630"/>
                  </a:ext>
                </a:extLst>
              </a:tr>
            </a:tbl>
          </a:graphicData>
        </a:graphic>
      </p:graphicFrame>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942D1CB-1BC1-4CDB-BFD0-294453697783}"/>
                  </a:ext>
                </a:extLst>
              </p:cNvPr>
              <p:cNvSpPr txBox="1"/>
              <p:nvPr/>
            </p:nvSpPr>
            <p:spPr>
              <a:xfrm>
                <a:off x="-766" y="3423542"/>
                <a:ext cx="2752345" cy="28738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900" b="1" i="1" smtClean="0">
                          <a:ln w="3175">
                            <a:solidFill>
                              <a:srgbClr val="FF0000"/>
                            </a:solidFill>
                          </a:ln>
                          <a:solidFill>
                            <a:schemeClr val="tx1"/>
                          </a:solidFill>
                          <a:latin typeface="Cambria Math" panose="02040503050406030204" pitchFamily="18" charset="0"/>
                        </a:rPr>
                        <m:t>𝑹𝒊𝒔𝒌</m:t>
                      </m:r>
                      <m:r>
                        <a:rPr lang="en-GB" sz="900" b="1" i="1" smtClean="0">
                          <a:ln w="3175">
                            <a:solidFill>
                              <a:srgbClr val="FF0000"/>
                            </a:solidFill>
                          </a:ln>
                          <a:solidFill>
                            <a:schemeClr val="tx1"/>
                          </a:solidFill>
                          <a:latin typeface="Cambria Math" panose="02040503050406030204" pitchFamily="18" charset="0"/>
                        </a:rPr>
                        <m:t>=</m:t>
                      </m:r>
                      <m:r>
                        <a:rPr lang="en-GB" sz="900" b="1" i="1" smtClean="0">
                          <a:ln w="3175">
                            <a:solidFill>
                              <a:srgbClr val="FF0000"/>
                            </a:solidFill>
                          </a:ln>
                          <a:solidFill>
                            <a:schemeClr val="tx1"/>
                          </a:solidFill>
                          <a:latin typeface="Cambria Math" panose="02040503050406030204" pitchFamily="18" charset="0"/>
                        </a:rPr>
                        <m:t>𝑯𝒂𝒛𝒂𝒓𝒅</m:t>
                      </m:r>
                      <m:r>
                        <a:rPr lang="en-GB" sz="900" b="1" i="1" smtClean="0">
                          <a:ln w="3175">
                            <a:solidFill>
                              <a:srgbClr val="FF0000"/>
                            </a:solidFill>
                          </a:ln>
                          <a:solidFill>
                            <a:schemeClr val="tx1"/>
                          </a:solidFill>
                          <a:latin typeface="Cambria Math" panose="02040503050406030204" pitchFamily="18" charset="0"/>
                        </a:rPr>
                        <m:t> ×</m:t>
                      </m:r>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𝑬𝒙𝒑𝒐𝒔𝒖𝒓𝒆</m:t>
                      </m:r>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 × </m:t>
                      </m:r>
                      <m:f>
                        <m:fPr>
                          <m:ctrlP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ctrlPr>
                        </m:fPr>
                        <m:num>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𝑽𝒖𝒍𝒏𝒆𝒓𝒂𝒃𝒊𝒍𝒊𝒕𝒚</m:t>
                          </m:r>
                        </m:num>
                        <m:den>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𝑴𝒂𝒏𝒂𝒈𝒆𝒂𝒃𝒊𝒍𝒊𝒕𝒚</m:t>
                          </m:r>
                        </m:den>
                      </m:f>
                    </m:oMath>
                  </m:oMathPara>
                </a14:m>
                <a:endParaRPr lang="en-GB" sz="900" b="1" dirty="0">
                  <a:ln w="3175">
                    <a:solidFill>
                      <a:srgbClr val="FF0000"/>
                    </a:solidFill>
                  </a:ln>
                  <a:solidFill>
                    <a:schemeClr val="tx1"/>
                  </a:solidFill>
                </a:endParaRPr>
              </a:p>
            </p:txBody>
          </p:sp>
        </mc:Choice>
        <mc:Fallback xmlns="">
          <p:sp>
            <p:nvSpPr>
              <p:cNvPr id="11" name="TextBox 10">
                <a:extLst>
                  <a:ext uri="{FF2B5EF4-FFF2-40B4-BE49-F238E27FC236}">
                    <a16:creationId xmlns:a16="http://schemas.microsoft.com/office/drawing/2014/main" id="{D942D1CB-1BC1-4CDB-BFD0-294453697783}"/>
                  </a:ext>
                </a:extLst>
              </p:cNvPr>
              <p:cNvSpPr txBox="1">
                <a:spLocks noRot="1" noChangeAspect="1" noMove="1" noResize="1" noEditPoints="1" noAdjustHandles="1" noChangeArrowheads="1" noChangeShapeType="1" noTextEdit="1"/>
              </p:cNvSpPr>
              <p:nvPr/>
            </p:nvSpPr>
            <p:spPr>
              <a:xfrm>
                <a:off x="-766" y="3423542"/>
                <a:ext cx="2752345" cy="287386"/>
              </a:xfrm>
              <a:prstGeom prst="rect">
                <a:avLst/>
              </a:prstGeom>
              <a:blipFill>
                <a:blip r:embed="rId3"/>
                <a:stretch>
                  <a:fillRect b="-2128"/>
                </a:stretch>
              </a:blipFill>
            </p:spPr>
            <p:txBody>
              <a:bodyPr/>
              <a:lstStyle/>
              <a:p>
                <a:r>
                  <a:rPr lang="en-GB">
                    <a:noFill/>
                  </a:rPr>
                  <a:t> </a:t>
                </a:r>
              </a:p>
            </p:txBody>
          </p:sp>
        </mc:Fallback>
      </mc:AlternateContent>
      <p:graphicFrame>
        <p:nvGraphicFramePr>
          <p:cNvPr id="12" name="Table 12">
            <a:extLst>
              <a:ext uri="{FF2B5EF4-FFF2-40B4-BE49-F238E27FC236}">
                <a16:creationId xmlns:a16="http://schemas.microsoft.com/office/drawing/2014/main" id="{546AF290-4D66-4B55-B16B-1FCAAFECCF58}"/>
              </a:ext>
            </a:extLst>
          </p:cNvPr>
          <p:cNvGraphicFramePr>
            <a:graphicFrameLocks noGrp="1"/>
          </p:cNvGraphicFramePr>
          <p:nvPr>
            <p:extLst>
              <p:ext uri="{D42A27DB-BD31-4B8C-83A1-F6EECF244321}">
                <p14:modId xmlns:p14="http://schemas.microsoft.com/office/powerpoint/2010/main" val="2191336719"/>
              </p:ext>
            </p:extLst>
          </p:nvPr>
        </p:nvGraphicFramePr>
        <p:xfrm>
          <a:off x="18492" y="3868732"/>
          <a:ext cx="2733088" cy="1613350"/>
        </p:xfrm>
        <a:graphic>
          <a:graphicData uri="http://schemas.openxmlformats.org/drawingml/2006/table">
            <a:tbl>
              <a:tblPr firstRow="1" bandRow="1">
                <a:tableStyleId>{7DF18680-E054-41AD-8BC1-D1AEF772440D}</a:tableStyleId>
              </a:tblPr>
              <a:tblGrid>
                <a:gridCol w="1694562">
                  <a:extLst>
                    <a:ext uri="{9D8B030D-6E8A-4147-A177-3AD203B41FA5}">
                      <a16:colId xmlns:a16="http://schemas.microsoft.com/office/drawing/2014/main" val="1390808925"/>
                    </a:ext>
                  </a:extLst>
                </a:gridCol>
                <a:gridCol w="1038526">
                  <a:extLst>
                    <a:ext uri="{9D8B030D-6E8A-4147-A177-3AD203B41FA5}">
                      <a16:colId xmlns:a16="http://schemas.microsoft.com/office/drawing/2014/main" val="1589584771"/>
                    </a:ext>
                  </a:extLst>
                </a:gridCol>
              </a:tblGrid>
              <a:tr h="170533">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solidFill>
                            <a:schemeClr val="bg1"/>
                          </a:solidFill>
                        </a:rPr>
                        <a:t>The Pressure and Release Model</a:t>
                      </a:r>
                    </a:p>
                  </a:txBody>
                  <a:tcPr anchor="ctr"/>
                </a:tc>
                <a:tc hMerge="1">
                  <a:txBody>
                    <a:bodyPr/>
                    <a:lstStyle/>
                    <a:p>
                      <a:endParaRPr lang="en-GB" dirty="0"/>
                    </a:p>
                  </a:txBody>
                  <a:tcPr/>
                </a:tc>
                <a:extLst>
                  <a:ext uri="{0D108BD9-81ED-4DB2-BD59-A6C34878D82A}">
                    <a16:rowId xmlns:a16="http://schemas.microsoft.com/office/drawing/2014/main" val="2275951300"/>
                  </a:ext>
                </a:extLst>
              </a:tr>
              <a:tr h="138475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txBody>
                  <a:tcPr/>
                </a:tc>
                <a:tc>
                  <a:txBody>
                    <a:bodyPr/>
                    <a:lstStyle/>
                    <a:p>
                      <a:pPr algn="ctr"/>
                      <a:r>
                        <a:rPr lang="en-GB" sz="700" b="0" i="0" u="none" strike="noStrike" kern="1200" dirty="0">
                          <a:solidFill>
                            <a:schemeClr val="dk1"/>
                          </a:solidFill>
                          <a:effectLst/>
                          <a:latin typeface="+mn-lt"/>
                          <a:ea typeface="+mn-ea"/>
                          <a:cs typeface="+mn-cs"/>
                        </a:rPr>
                        <a:t>The </a:t>
                      </a:r>
                      <a:r>
                        <a:rPr lang="en-GB" sz="700" b="1" i="0" u="none" strike="noStrike" kern="1200" dirty="0">
                          <a:solidFill>
                            <a:schemeClr val="dk1"/>
                          </a:solidFill>
                          <a:effectLst/>
                          <a:latin typeface="+mn-lt"/>
                          <a:ea typeface="+mn-ea"/>
                          <a:cs typeface="+mn-cs"/>
                        </a:rPr>
                        <a:t>Pressure and Release Model</a:t>
                      </a:r>
                      <a:r>
                        <a:rPr lang="en-GB" sz="700" b="0" i="0" u="none" strike="noStrike" kern="1200" dirty="0">
                          <a:solidFill>
                            <a:schemeClr val="dk1"/>
                          </a:solidFill>
                          <a:effectLst/>
                          <a:latin typeface="+mn-lt"/>
                          <a:ea typeface="+mn-ea"/>
                          <a:cs typeface="+mn-cs"/>
                        </a:rPr>
                        <a:t> (</a:t>
                      </a:r>
                      <a:r>
                        <a:rPr lang="en-GB" sz="700" b="1" i="0" u="none" strike="noStrike" kern="1200" dirty="0">
                          <a:solidFill>
                            <a:schemeClr val="dk1"/>
                          </a:solidFill>
                          <a:effectLst/>
                          <a:latin typeface="+mn-lt"/>
                          <a:ea typeface="+mn-ea"/>
                          <a:cs typeface="+mn-cs"/>
                        </a:rPr>
                        <a:t>PAR Model</a:t>
                      </a:r>
                      <a:r>
                        <a:rPr lang="en-GB" sz="700" b="0" i="0" u="none" strike="noStrike" kern="1200" dirty="0">
                          <a:solidFill>
                            <a:schemeClr val="dk1"/>
                          </a:solidFill>
                          <a:effectLst/>
                          <a:latin typeface="+mn-lt"/>
                          <a:ea typeface="+mn-ea"/>
                          <a:cs typeface="+mn-cs"/>
                        </a:rPr>
                        <a:t>) is a model that helps understand risk in terms of vulnerability analysis in specific hazard situations. </a:t>
                      </a:r>
                      <a:r>
                        <a:rPr lang="en-GB" sz="700" b="1" i="0" u="none" strike="noStrike" kern="1200" dirty="0">
                          <a:solidFill>
                            <a:schemeClr val="dk1"/>
                          </a:solidFill>
                          <a:effectLst/>
                          <a:latin typeface="+mn-lt"/>
                          <a:ea typeface="+mn-ea"/>
                          <a:cs typeface="+mn-cs"/>
                        </a:rPr>
                        <a:t>PAR</a:t>
                      </a:r>
                      <a:r>
                        <a:rPr lang="en-GB" sz="700" b="0" i="0" u="none" strike="noStrike" kern="1200" dirty="0">
                          <a:solidFill>
                            <a:schemeClr val="dk1"/>
                          </a:solidFill>
                          <a:effectLst/>
                          <a:latin typeface="+mn-lt"/>
                          <a:ea typeface="+mn-ea"/>
                          <a:cs typeface="+mn-cs"/>
                        </a:rPr>
                        <a:t> is a tool that shows how disasters occur when natural hazards affect vulnerable people.</a:t>
                      </a:r>
                      <a:endParaRPr lang="en-GB" sz="700" dirty="0"/>
                    </a:p>
                  </a:txBody>
                  <a:tcPr anchor="ctr"/>
                </a:tc>
                <a:extLst>
                  <a:ext uri="{0D108BD9-81ED-4DB2-BD59-A6C34878D82A}">
                    <a16:rowId xmlns:a16="http://schemas.microsoft.com/office/drawing/2014/main" val="451944917"/>
                  </a:ext>
                </a:extLst>
              </a:tr>
            </a:tbl>
          </a:graphicData>
        </a:graphic>
      </p:graphicFrame>
      <p:pic>
        <p:nvPicPr>
          <p:cNvPr id="15" name="Picture 14" descr="A close up of text on a black background&#10;&#10;Description automatically generated">
            <a:extLst>
              <a:ext uri="{FF2B5EF4-FFF2-40B4-BE49-F238E27FC236}">
                <a16:creationId xmlns:a16="http://schemas.microsoft.com/office/drawing/2014/main" id="{B125A8F0-1854-4B4D-AA6E-9ABDB67E830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8492" y="4109013"/>
            <a:ext cx="1722475" cy="1373070"/>
          </a:xfrm>
          <a:prstGeom prst="rect">
            <a:avLst/>
          </a:prstGeom>
          <a:ln>
            <a:solidFill>
              <a:schemeClr val="bg1"/>
            </a:solidFill>
          </a:ln>
        </p:spPr>
      </p:pic>
      <p:graphicFrame>
        <p:nvGraphicFramePr>
          <p:cNvPr id="16" name="Table 16">
            <a:extLst>
              <a:ext uri="{FF2B5EF4-FFF2-40B4-BE49-F238E27FC236}">
                <a16:creationId xmlns:a16="http://schemas.microsoft.com/office/drawing/2014/main" id="{47FF23C4-6D02-4D3F-8A32-800060EB950C}"/>
              </a:ext>
            </a:extLst>
          </p:cNvPr>
          <p:cNvGraphicFramePr>
            <a:graphicFrameLocks noGrp="1"/>
          </p:cNvGraphicFramePr>
          <p:nvPr>
            <p:extLst>
              <p:ext uri="{D42A27DB-BD31-4B8C-83A1-F6EECF244321}">
                <p14:modId xmlns:p14="http://schemas.microsoft.com/office/powerpoint/2010/main" val="4087367507"/>
              </p:ext>
            </p:extLst>
          </p:nvPr>
        </p:nvGraphicFramePr>
        <p:xfrm>
          <a:off x="18492" y="5499560"/>
          <a:ext cx="2733087" cy="2194411"/>
        </p:xfrm>
        <a:graphic>
          <a:graphicData uri="http://schemas.openxmlformats.org/drawingml/2006/table">
            <a:tbl>
              <a:tblPr firstRow="1" bandRow="1">
                <a:tableStyleId>{7DF18680-E054-41AD-8BC1-D1AEF772440D}</a:tableStyleId>
              </a:tblPr>
              <a:tblGrid>
                <a:gridCol w="2733087">
                  <a:extLst>
                    <a:ext uri="{9D8B030D-6E8A-4147-A177-3AD203B41FA5}">
                      <a16:colId xmlns:a16="http://schemas.microsoft.com/office/drawing/2014/main" val="361707728"/>
                    </a:ext>
                  </a:extLst>
                </a:gridCol>
              </a:tblGrid>
              <a:tr h="24026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bg1"/>
                          </a:solidFill>
                        </a:rPr>
                        <a:t>Social and Economic impacts of tectonic hazards</a:t>
                      </a:r>
                    </a:p>
                  </a:txBody>
                  <a:tcPr/>
                </a:tc>
                <a:extLst>
                  <a:ext uri="{0D108BD9-81ED-4DB2-BD59-A6C34878D82A}">
                    <a16:rowId xmlns:a16="http://schemas.microsoft.com/office/drawing/2014/main" val="194795941"/>
                  </a:ext>
                </a:extLst>
              </a:tr>
              <a:tr h="480528">
                <a:tc>
                  <a:txBody>
                    <a:bodyPr/>
                    <a:lstStyle/>
                    <a:p>
                      <a:pPr marL="0" indent="0" algn="ctr">
                        <a:buNone/>
                      </a:pPr>
                      <a:r>
                        <a:rPr lang="en-GB" sz="800" b="1" dirty="0"/>
                        <a:t>Economic impacts are roughly proportional to the land area exposed to the hazard. But economic hazards need to take into account:</a:t>
                      </a:r>
                    </a:p>
                  </a:txBody>
                  <a:tcPr anchor="ctr"/>
                </a:tc>
                <a:extLst>
                  <a:ext uri="{0D108BD9-81ED-4DB2-BD59-A6C34878D82A}">
                    <a16:rowId xmlns:a16="http://schemas.microsoft.com/office/drawing/2014/main" val="3207237088"/>
                  </a:ext>
                </a:extLst>
              </a:tr>
              <a:tr h="993091">
                <a:tc>
                  <a:txBody>
                    <a:bodyPr/>
                    <a:lstStyle/>
                    <a:p>
                      <a:pPr marL="228600" indent="-228600">
                        <a:buFont typeface="+mj-lt"/>
                        <a:buAutoNum type="arabicPeriod"/>
                      </a:pPr>
                      <a:r>
                        <a:rPr lang="en-GB" sz="800" b="1" dirty="0"/>
                        <a:t>Level development </a:t>
                      </a:r>
                      <a:r>
                        <a:rPr lang="en-GB" sz="800" dirty="0"/>
                        <a:t>in the region or country.</a:t>
                      </a:r>
                    </a:p>
                    <a:p>
                      <a:pPr marL="228600" indent="-228600">
                        <a:buFont typeface="+mj-lt"/>
                        <a:buAutoNum type="arabicPeriod"/>
                      </a:pPr>
                      <a:r>
                        <a:rPr lang="en-GB" sz="800" b="1" dirty="0"/>
                        <a:t>Insured impacts </a:t>
                      </a:r>
                      <a:r>
                        <a:rPr lang="en-GB" sz="800" dirty="0"/>
                        <a:t>vs non-insured losses.</a:t>
                      </a:r>
                    </a:p>
                    <a:p>
                      <a:pPr marL="228600" indent="-228600">
                        <a:buFont typeface="+mj-lt"/>
                        <a:buAutoNum type="arabicPeriod"/>
                      </a:pPr>
                      <a:r>
                        <a:rPr lang="en-GB" sz="800" b="1" dirty="0"/>
                        <a:t>Total numbers of people </a:t>
                      </a:r>
                      <a:r>
                        <a:rPr lang="en-GB" sz="800" dirty="0"/>
                        <a:t>affected and the speed of economic recovery following the event.</a:t>
                      </a:r>
                    </a:p>
                    <a:p>
                      <a:pPr marL="228600" indent="-228600">
                        <a:buFont typeface="+mj-lt"/>
                        <a:buAutoNum type="arabicPeriod"/>
                      </a:pPr>
                      <a:r>
                        <a:rPr lang="en-GB" sz="800" b="1" dirty="0"/>
                        <a:t>Degree of urbanisation </a:t>
                      </a:r>
                      <a:r>
                        <a:rPr lang="en-GB" sz="800" dirty="0"/>
                        <a:t>and value of land</a:t>
                      </a:r>
                    </a:p>
                    <a:p>
                      <a:pPr marL="228600" indent="-228600">
                        <a:buFont typeface="+mj-lt"/>
                        <a:buAutoNum type="arabicPeriod"/>
                      </a:pPr>
                      <a:r>
                        <a:rPr lang="en-GB" sz="800" dirty="0"/>
                        <a:t>Absolute versus relative </a:t>
                      </a:r>
                      <a:r>
                        <a:rPr lang="en-GB" sz="800" b="1" dirty="0"/>
                        <a:t>impacts on GDP</a:t>
                      </a:r>
                      <a:r>
                        <a:rPr lang="en-GB" sz="800" dirty="0"/>
                        <a:t>; higher relative impacts are more devastating. </a:t>
                      </a:r>
                    </a:p>
                  </a:txBody>
                  <a:tcPr/>
                </a:tc>
                <a:extLst>
                  <a:ext uri="{0D108BD9-81ED-4DB2-BD59-A6C34878D82A}">
                    <a16:rowId xmlns:a16="http://schemas.microsoft.com/office/drawing/2014/main" val="2023033490"/>
                  </a:ext>
                </a:extLst>
              </a:tr>
              <a:tr h="480528">
                <a:tc>
                  <a:txBody>
                    <a:bodyPr/>
                    <a:lstStyle/>
                    <a:p>
                      <a:pPr marL="0" marR="0" lvl="0" indent="0" algn="ctr" defTabSz="1280160" rtl="0" eaLnBrk="1" fontAlgn="auto" latinLnBrk="0" hangingPunct="1">
                        <a:lnSpc>
                          <a:spcPct val="100000"/>
                        </a:lnSpc>
                        <a:spcBef>
                          <a:spcPts val="0"/>
                        </a:spcBef>
                        <a:spcAft>
                          <a:spcPts val="0"/>
                        </a:spcAft>
                        <a:buClrTx/>
                        <a:buSzTx/>
                        <a:buFont typeface="+mj-lt"/>
                        <a:buNone/>
                        <a:tabLst/>
                        <a:defRPr/>
                      </a:pPr>
                      <a:r>
                        <a:rPr lang="en-GB" sz="800" b="1" dirty="0"/>
                        <a:t>Key Point: Tectonic hazards that happen in a wealthy location are often </a:t>
                      </a:r>
                      <a:r>
                        <a:rPr lang="en-GB" sz="800" b="1" dirty="0">
                          <a:solidFill>
                            <a:srgbClr val="FF0000"/>
                          </a:solidFill>
                        </a:rPr>
                        <a:t>more costly </a:t>
                      </a:r>
                      <a:r>
                        <a:rPr lang="en-GB" sz="800" b="1" dirty="0"/>
                        <a:t>because the infrastructure is more developed and the loss of business is more significant. </a:t>
                      </a:r>
                    </a:p>
                  </a:txBody>
                  <a:tcPr/>
                </a:tc>
                <a:extLst>
                  <a:ext uri="{0D108BD9-81ED-4DB2-BD59-A6C34878D82A}">
                    <a16:rowId xmlns:a16="http://schemas.microsoft.com/office/drawing/2014/main" val="3334988223"/>
                  </a:ext>
                </a:extLst>
              </a:tr>
            </a:tbl>
          </a:graphicData>
        </a:graphic>
      </p:graphicFrame>
      <p:graphicFrame>
        <p:nvGraphicFramePr>
          <p:cNvPr id="18" name="Table 18">
            <a:extLst>
              <a:ext uri="{FF2B5EF4-FFF2-40B4-BE49-F238E27FC236}">
                <a16:creationId xmlns:a16="http://schemas.microsoft.com/office/drawing/2014/main" id="{7B8CD498-E84B-4A96-92D2-D22DBC5BF360}"/>
              </a:ext>
            </a:extLst>
          </p:cNvPr>
          <p:cNvGraphicFramePr>
            <a:graphicFrameLocks noGrp="1"/>
          </p:cNvGraphicFramePr>
          <p:nvPr>
            <p:extLst>
              <p:ext uri="{D42A27DB-BD31-4B8C-83A1-F6EECF244321}">
                <p14:modId xmlns:p14="http://schemas.microsoft.com/office/powerpoint/2010/main" val="2315875566"/>
              </p:ext>
            </p:extLst>
          </p:nvPr>
        </p:nvGraphicFramePr>
        <p:xfrm>
          <a:off x="2768132" y="3868731"/>
          <a:ext cx="1910194" cy="3825239"/>
        </p:xfrm>
        <a:graphic>
          <a:graphicData uri="http://schemas.openxmlformats.org/drawingml/2006/table">
            <a:tbl>
              <a:tblPr firstRow="1" bandRow="1">
                <a:tableStyleId>{7DF18680-E054-41AD-8BC1-D1AEF772440D}</a:tableStyleId>
              </a:tblPr>
              <a:tblGrid>
                <a:gridCol w="1910194">
                  <a:extLst>
                    <a:ext uri="{9D8B030D-6E8A-4147-A177-3AD203B41FA5}">
                      <a16:colId xmlns:a16="http://schemas.microsoft.com/office/drawing/2014/main" val="1554031080"/>
                    </a:ext>
                  </a:extLst>
                </a:gridCol>
              </a:tblGrid>
              <a:tr h="23612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Tectonic Measurements</a:t>
                      </a:r>
                      <a:endParaRPr lang="en-GB" sz="900" b="1" u="none" dirty="0"/>
                    </a:p>
                  </a:txBody>
                  <a:tcPr anchor="ctr"/>
                </a:tc>
                <a:extLst>
                  <a:ext uri="{0D108BD9-81ED-4DB2-BD59-A6C34878D82A}">
                    <a16:rowId xmlns:a16="http://schemas.microsoft.com/office/drawing/2014/main" val="1539749651"/>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Earthquakes: Richter Scale</a:t>
                      </a:r>
                      <a:endParaRPr lang="en-GB" sz="800" b="1" u="none" dirty="0">
                        <a:solidFill>
                          <a:schemeClr val="tx1"/>
                        </a:solidFill>
                      </a:endParaRPr>
                    </a:p>
                  </a:txBody>
                  <a:tcPr anchor="ctr">
                    <a:solidFill>
                      <a:schemeClr val="accent5">
                        <a:lumMod val="40000"/>
                        <a:lumOff val="60000"/>
                      </a:schemeClr>
                    </a:solidFill>
                  </a:tcPr>
                </a:tc>
                <a:extLst>
                  <a:ext uri="{0D108BD9-81ED-4DB2-BD59-A6C34878D82A}">
                    <a16:rowId xmlns:a16="http://schemas.microsoft.com/office/drawing/2014/main" val="4155346712"/>
                  </a:ext>
                </a:extLst>
              </a:tr>
              <a:tr h="975987">
                <a:tc>
                  <a:txBody>
                    <a:bodyPr/>
                    <a:lstStyle/>
                    <a:p>
                      <a:pPr marL="171450" indent="-171450">
                        <a:buFont typeface="Arial" panose="020B0604020202020204" pitchFamily="34" charset="0"/>
                        <a:buChar char="•"/>
                      </a:pPr>
                      <a:r>
                        <a:rPr lang="en-GB" sz="800" dirty="0"/>
                        <a:t>The Richter scale measures earthquakes </a:t>
                      </a:r>
                      <a:r>
                        <a:rPr lang="en-GB" sz="800" b="1" dirty="0"/>
                        <a:t>magnitude</a:t>
                      </a:r>
                      <a:r>
                        <a:rPr lang="en-GB" sz="800" dirty="0"/>
                        <a:t>. </a:t>
                      </a:r>
                    </a:p>
                    <a:p>
                      <a:pPr marL="171450" indent="-171450">
                        <a:buFont typeface="Arial" panose="020B0604020202020204" pitchFamily="34" charset="0"/>
                        <a:buChar char="•"/>
                      </a:pPr>
                      <a:r>
                        <a:rPr lang="en-GB" sz="800" dirty="0"/>
                        <a:t>It is determined by the </a:t>
                      </a:r>
                      <a:r>
                        <a:rPr lang="en-GB" sz="800" b="1" dirty="0"/>
                        <a:t>logarithm</a:t>
                      </a:r>
                      <a:r>
                        <a:rPr lang="en-GB" sz="800" dirty="0"/>
                        <a:t> of the amplitude of seismic waves. </a:t>
                      </a:r>
                    </a:p>
                    <a:p>
                      <a:pPr marL="171450" indent="-171450">
                        <a:buFont typeface="Arial" panose="020B0604020202020204" pitchFamily="34" charset="0"/>
                        <a:buChar char="•"/>
                      </a:pPr>
                      <a:r>
                        <a:rPr lang="en-GB" sz="800" dirty="0"/>
                        <a:t>In all, this is a scientific  measurement for understanding the </a:t>
                      </a:r>
                      <a:r>
                        <a:rPr lang="en-GB" sz="800" b="1" dirty="0"/>
                        <a:t>seismic effect</a:t>
                      </a:r>
                      <a:r>
                        <a:rPr lang="en-GB" sz="800" dirty="0"/>
                        <a:t>. </a:t>
                      </a:r>
                      <a:endParaRPr lang="en-GB" sz="800" b="1" dirty="0"/>
                    </a:p>
                  </a:txBody>
                  <a:tcPr anchor="ctr"/>
                </a:tc>
                <a:extLst>
                  <a:ext uri="{0D108BD9-81ED-4DB2-BD59-A6C34878D82A}">
                    <a16:rowId xmlns:a16="http://schemas.microsoft.com/office/drawing/2014/main" val="1211852890"/>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Earthquakes: Mercalli Scale</a:t>
                      </a:r>
                      <a:endParaRPr lang="en-GB" sz="800" b="1" u="none" dirty="0">
                        <a:solidFill>
                          <a:schemeClr val="tx1"/>
                        </a:solidFill>
                      </a:endParaRPr>
                    </a:p>
                  </a:txBody>
                  <a:tcPr anchor="ctr">
                    <a:solidFill>
                      <a:schemeClr val="accent5">
                        <a:lumMod val="40000"/>
                        <a:lumOff val="60000"/>
                      </a:schemeClr>
                    </a:solidFill>
                  </a:tcPr>
                </a:tc>
                <a:extLst>
                  <a:ext uri="{0D108BD9-81ED-4DB2-BD59-A6C34878D82A}">
                    <a16:rowId xmlns:a16="http://schemas.microsoft.com/office/drawing/2014/main" val="3750597853"/>
                  </a:ext>
                </a:extLst>
              </a:tr>
              <a:tr h="975987">
                <a:tc>
                  <a:txBody>
                    <a:bodyPr/>
                    <a:lstStyle/>
                    <a:p>
                      <a:pPr marL="171450" indent="-171450">
                        <a:buFont typeface="Arial" panose="020B0604020202020204" pitchFamily="34" charset="0"/>
                        <a:buChar char="•"/>
                      </a:pPr>
                      <a:r>
                        <a:rPr lang="en-GB" sz="800" dirty="0"/>
                        <a:t>The Mercalli scale measures </a:t>
                      </a:r>
                      <a:r>
                        <a:rPr lang="en-GB" sz="800" b="1" dirty="0"/>
                        <a:t>earthquake’s intensity</a:t>
                      </a:r>
                      <a:r>
                        <a:rPr lang="en-GB" sz="800" dirty="0"/>
                        <a:t>, i.e. the impact of an earthquake on people and structures. </a:t>
                      </a:r>
                    </a:p>
                    <a:p>
                      <a:pPr marL="171450" indent="-171450">
                        <a:buFont typeface="Arial" panose="020B0604020202020204" pitchFamily="34" charset="0"/>
                        <a:buChar char="•"/>
                      </a:pPr>
                      <a:r>
                        <a:rPr lang="en-GB" sz="800" dirty="0"/>
                        <a:t>The measurement is </a:t>
                      </a:r>
                      <a:r>
                        <a:rPr lang="en-GB" sz="800" b="1" dirty="0"/>
                        <a:t>observational</a:t>
                      </a:r>
                      <a:r>
                        <a:rPr lang="en-GB" sz="800" dirty="0"/>
                        <a:t>.</a:t>
                      </a:r>
                    </a:p>
                    <a:p>
                      <a:pPr marL="171450" indent="-171450">
                        <a:buFont typeface="Arial" panose="020B0604020202020204" pitchFamily="34" charset="0"/>
                        <a:buChar char="•"/>
                      </a:pPr>
                      <a:r>
                        <a:rPr lang="en-GB" sz="800" dirty="0"/>
                        <a:t>The scale goes from </a:t>
                      </a:r>
                      <a:r>
                        <a:rPr lang="en-GB" sz="800" b="1" dirty="0"/>
                        <a:t>1 to 12</a:t>
                      </a:r>
                      <a:r>
                        <a:rPr lang="en-GB" sz="800" dirty="0"/>
                        <a:t>. 1 is instrumental and </a:t>
                      </a:r>
                      <a:r>
                        <a:rPr lang="en-GB" sz="800" b="1" dirty="0"/>
                        <a:t>12 is catastrophic</a:t>
                      </a:r>
                      <a:r>
                        <a:rPr lang="en-GB" sz="800" dirty="0"/>
                        <a:t>.</a:t>
                      </a:r>
                    </a:p>
                  </a:txBody>
                  <a:tcPr anchor="ctr"/>
                </a:tc>
                <a:extLst>
                  <a:ext uri="{0D108BD9-81ED-4DB2-BD59-A6C34878D82A}">
                    <a16:rowId xmlns:a16="http://schemas.microsoft.com/office/drawing/2014/main" val="320272045"/>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Volcanoes: VEI Scale </a:t>
                      </a:r>
                      <a:endParaRPr lang="en-GB" sz="800" b="1" u="none" dirty="0">
                        <a:solidFill>
                          <a:srgbClr val="FF0000"/>
                        </a:solidFill>
                      </a:endParaRPr>
                    </a:p>
                  </a:txBody>
                  <a:tcPr anchor="ctr">
                    <a:solidFill>
                      <a:schemeClr val="accent5">
                        <a:lumMod val="40000"/>
                        <a:lumOff val="60000"/>
                      </a:schemeClr>
                    </a:solidFill>
                  </a:tcPr>
                </a:tc>
                <a:extLst>
                  <a:ext uri="{0D108BD9-81ED-4DB2-BD59-A6C34878D82A}">
                    <a16:rowId xmlns:a16="http://schemas.microsoft.com/office/drawing/2014/main" val="2111943741"/>
                  </a:ext>
                </a:extLst>
              </a:tr>
              <a:tr h="975987">
                <a:tc>
                  <a:txBody>
                    <a:bodyPr/>
                    <a:lstStyle/>
                    <a:p>
                      <a:pPr marL="171450" indent="-171450">
                        <a:buFont typeface="Arial" panose="020B0604020202020204" pitchFamily="34" charset="0"/>
                        <a:buChar char="•"/>
                      </a:pPr>
                      <a:r>
                        <a:rPr lang="en-GB" sz="800" dirty="0"/>
                        <a:t>The </a:t>
                      </a:r>
                      <a:r>
                        <a:rPr lang="en-GB" sz="800" b="1" dirty="0"/>
                        <a:t>Volcanic Explosivity Index (VEI) </a:t>
                      </a:r>
                      <a:r>
                        <a:rPr lang="en-GB" sz="800" dirty="0"/>
                        <a:t>is a relative measure of the </a:t>
                      </a:r>
                      <a:r>
                        <a:rPr lang="en-GB" sz="800" b="1" dirty="0"/>
                        <a:t>explosiveness</a:t>
                      </a:r>
                      <a:r>
                        <a:rPr lang="en-GB" sz="800" dirty="0"/>
                        <a:t> of volcanic eruptions. </a:t>
                      </a:r>
                    </a:p>
                    <a:p>
                      <a:pPr marL="171450" indent="-171450">
                        <a:buFont typeface="Arial" panose="020B0604020202020204" pitchFamily="34" charset="0"/>
                        <a:buChar char="•"/>
                      </a:pPr>
                      <a:r>
                        <a:rPr lang="en-GB" sz="800" dirty="0"/>
                        <a:t>No modern human has experienced a </a:t>
                      </a:r>
                      <a:r>
                        <a:rPr lang="en-GB" sz="800" b="1" dirty="0"/>
                        <a:t>VEI 8 </a:t>
                      </a:r>
                      <a:r>
                        <a:rPr lang="en-GB" sz="800" b="1" dirty="0" err="1"/>
                        <a:t>supervolcano</a:t>
                      </a:r>
                      <a:r>
                        <a:rPr lang="en-GB" sz="800" dirty="0"/>
                        <a:t>. These are rare caldera eruptions such as Yellowstone and Toba.</a:t>
                      </a:r>
                    </a:p>
                  </a:txBody>
                  <a:tcPr anchor="ctr"/>
                </a:tc>
                <a:extLst>
                  <a:ext uri="{0D108BD9-81ED-4DB2-BD59-A6C34878D82A}">
                    <a16:rowId xmlns:a16="http://schemas.microsoft.com/office/drawing/2014/main" val="3471973164"/>
                  </a:ext>
                </a:extLst>
              </a:tr>
            </a:tbl>
          </a:graphicData>
        </a:graphic>
      </p:graphicFrame>
      <p:graphicFrame>
        <p:nvGraphicFramePr>
          <p:cNvPr id="20" name="Table 20">
            <a:extLst>
              <a:ext uri="{FF2B5EF4-FFF2-40B4-BE49-F238E27FC236}">
                <a16:creationId xmlns:a16="http://schemas.microsoft.com/office/drawing/2014/main" id="{A9C34042-D094-4782-AD1A-668BC4027E69}"/>
              </a:ext>
            </a:extLst>
          </p:cNvPr>
          <p:cNvGraphicFramePr>
            <a:graphicFrameLocks noGrp="1"/>
          </p:cNvGraphicFramePr>
          <p:nvPr>
            <p:extLst>
              <p:ext uri="{D42A27DB-BD31-4B8C-83A1-F6EECF244321}">
                <p14:modId xmlns:p14="http://schemas.microsoft.com/office/powerpoint/2010/main" val="2257281547"/>
              </p:ext>
            </p:extLst>
          </p:nvPr>
        </p:nvGraphicFramePr>
        <p:xfrm>
          <a:off x="18490" y="7709067"/>
          <a:ext cx="4664482" cy="1876866"/>
        </p:xfrm>
        <a:graphic>
          <a:graphicData uri="http://schemas.openxmlformats.org/drawingml/2006/table">
            <a:tbl>
              <a:tblPr firstRow="1" bandRow="1">
                <a:tableStyleId>{7DF18680-E054-41AD-8BC1-D1AEF772440D}</a:tableStyleId>
              </a:tblPr>
              <a:tblGrid>
                <a:gridCol w="2332241">
                  <a:extLst>
                    <a:ext uri="{9D8B030D-6E8A-4147-A177-3AD203B41FA5}">
                      <a16:colId xmlns:a16="http://schemas.microsoft.com/office/drawing/2014/main" val="3617515148"/>
                    </a:ext>
                  </a:extLst>
                </a:gridCol>
                <a:gridCol w="2332241">
                  <a:extLst>
                    <a:ext uri="{9D8B030D-6E8A-4147-A177-3AD203B41FA5}">
                      <a16:colId xmlns:a16="http://schemas.microsoft.com/office/drawing/2014/main" val="1014420369"/>
                    </a:ext>
                  </a:extLst>
                </a:gridCol>
              </a:tblGrid>
              <a:tr h="23266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t>Tectonic Hazard Profiles</a:t>
                      </a:r>
                      <a:endParaRPr lang="en-GB" sz="900" b="1" dirty="0"/>
                    </a:p>
                  </a:txBody>
                  <a:tcPr/>
                </a:tc>
                <a:tc hMerge="1">
                  <a:txBody>
                    <a:bodyPr/>
                    <a:lstStyle/>
                    <a:p>
                      <a:endParaRPr lang="en-GB" dirty="0"/>
                    </a:p>
                  </a:txBody>
                  <a:tcPr/>
                </a:tc>
                <a:extLst>
                  <a:ext uri="{0D108BD9-81ED-4DB2-BD59-A6C34878D82A}">
                    <a16:rowId xmlns:a16="http://schemas.microsoft.com/office/drawing/2014/main" val="1255929855"/>
                  </a:ext>
                </a:extLst>
              </a:tr>
              <a:tr h="341248">
                <a:tc gridSpan="2">
                  <a:txBody>
                    <a:bodyPr/>
                    <a:lstStyle/>
                    <a:p>
                      <a:pPr algn="ctr"/>
                      <a:r>
                        <a:rPr lang="en-GB" sz="800" b="1" dirty="0"/>
                        <a:t>A hazard profile compares the physical processes that all hazards share and helps decision makers to identify and rank the hazards that should be given the most attention and resources. </a:t>
                      </a:r>
                    </a:p>
                  </a:txBody>
                  <a:tcPr/>
                </a:tc>
                <a:tc hMerge="1">
                  <a:txBody>
                    <a:bodyPr/>
                    <a:lstStyle/>
                    <a:p>
                      <a:endParaRPr lang="en-GB" dirty="0"/>
                    </a:p>
                  </a:txBody>
                  <a:tcPr/>
                </a:tc>
                <a:extLst>
                  <a:ext uri="{0D108BD9-81ED-4DB2-BD59-A6C34878D82A}">
                    <a16:rowId xmlns:a16="http://schemas.microsoft.com/office/drawing/2014/main" val="3760486177"/>
                  </a:ext>
                </a:extLst>
              </a:tr>
              <a:tr h="961701">
                <a:tc>
                  <a:txBody>
                    <a:bodyPr/>
                    <a:lstStyle/>
                    <a:p>
                      <a:pPr marL="171450" indent="-171450">
                        <a:buFont typeface="Arial" panose="020B0604020202020204" pitchFamily="34" charset="0"/>
                        <a:buChar char="•"/>
                      </a:pPr>
                      <a:r>
                        <a:rPr lang="en-GB" sz="800" dirty="0"/>
                        <a:t>Hazard profiles are useful for comparing the </a:t>
                      </a:r>
                      <a:r>
                        <a:rPr lang="en-GB" sz="800" b="1" dirty="0">
                          <a:solidFill>
                            <a:srgbClr val="00B050"/>
                          </a:solidFill>
                        </a:rPr>
                        <a:t>same hazard in different locations </a:t>
                      </a:r>
                      <a:r>
                        <a:rPr lang="en-GB" sz="800" dirty="0"/>
                        <a:t>(for example, the Sichuan Earthquake to the Haiti Earthquake) </a:t>
                      </a:r>
                    </a:p>
                    <a:p>
                      <a:pPr marL="171450" indent="-171450">
                        <a:buFont typeface="Arial" panose="020B0604020202020204" pitchFamily="34" charset="0"/>
                        <a:buChar char="•"/>
                      </a:pPr>
                      <a:r>
                        <a:rPr lang="en-GB" sz="800" dirty="0"/>
                        <a:t>However it is </a:t>
                      </a:r>
                      <a:r>
                        <a:rPr lang="en-GB" sz="800" b="1" dirty="0">
                          <a:solidFill>
                            <a:srgbClr val="FF0000"/>
                          </a:solidFill>
                        </a:rPr>
                        <a:t>difficult to compare different hazards</a:t>
                      </a:r>
                      <a:r>
                        <a:rPr lang="en-GB" sz="800" dirty="0"/>
                        <a:t> (volcanoes, tsunamis, earthquakes) without a certain degree of accuracy.</a:t>
                      </a:r>
                    </a:p>
                  </a:txBody>
                  <a:tcPr/>
                </a:tc>
                <a:tc rowSpan="2">
                  <a:txBody>
                    <a:bodyPr/>
                    <a:lstStyle/>
                    <a:p>
                      <a:endParaRPr lang="en-GB" sz="800" dirty="0"/>
                    </a:p>
                  </a:txBody>
                  <a:tcPr/>
                </a:tc>
                <a:extLst>
                  <a:ext uri="{0D108BD9-81ED-4DB2-BD59-A6C34878D82A}">
                    <a16:rowId xmlns:a16="http://schemas.microsoft.com/office/drawing/2014/main" val="3806422479"/>
                  </a:ext>
                </a:extLst>
              </a:tr>
              <a:tr h="341248">
                <a:tc>
                  <a:txBody>
                    <a:bodyPr/>
                    <a:lstStyle/>
                    <a:p>
                      <a:pPr marL="0" indent="0" algn="ctr">
                        <a:buFont typeface="Arial" panose="020B0604020202020204" pitchFamily="34" charset="0"/>
                        <a:buNone/>
                      </a:pPr>
                      <a:r>
                        <a:rPr lang="en-GB" sz="800" b="1" i="0" dirty="0"/>
                        <a:t>Profile shows comparison of 2004 Asian Tsunami and ongoing eruption of Kilauea in Hawaii.</a:t>
                      </a:r>
                    </a:p>
                  </a:txBody>
                  <a:tcPr/>
                </a:tc>
                <a:tc vMerge="1">
                  <a:txBody>
                    <a:bodyPr/>
                    <a:lstStyle/>
                    <a:p>
                      <a:endParaRPr lang="en-GB" sz="800" dirty="0"/>
                    </a:p>
                  </a:txBody>
                  <a:tcPr/>
                </a:tc>
                <a:extLst>
                  <a:ext uri="{0D108BD9-81ED-4DB2-BD59-A6C34878D82A}">
                    <a16:rowId xmlns:a16="http://schemas.microsoft.com/office/drawing/2014/main" val="2780813807"/>
                  </a:ext>
                </a:extLst>
              </a:tr>
            </a:tbl>
          </a:graphicData>
        </a:graphic>
      </p:graphicFrame>
      <p:pic>
        <p:nvPicPr>
          <p:cNvPr id="22" name="Picture 2" descr="Image result for earthquake hazard profile">
            <a:extLst>
              <a:ext uri="{FF2B5EF4-FFF2-40B4-BE49-F238E27FC236}">
                <a16:creationId xmlns:a16="http://schemas.microsoft.com/office/drawing/2014/main" id="{D7473D63-EABA-49EC-8D57-4CC7424F381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2357978" y="8305371"/>
            <a:ext cx="2320348" cy="1280561"/>
          </a:xfrm>
          <a:prstGeom prst="rect">
            <a:avLst/>
          </a:prstGeom>
          <a:noFill/>
          <a:ln w="12700">
            <a:solidFill>
              <a:schemeClr val="bg1"/>
            </a:solidFill>
          </a:ln>
          <a:extLst>
            <a:ext uri="{909E8E84-426E-40DD-AFC4-6F175D3DCCD1}">
              <a14:hiddenFill xmlns:a14="http://schemas.microsoft.com/office/drawing/2010/main">
                <a:solidFill>
                  <a:srgbClr val="FFFFFF"/>
                </a:solidFill>
              </a14:hiddenFill>
            </a:ext>
          </a:extLst>
        </p:spPr>
      </p:pic>
      <p:graphicFrame>
        <p:nvGraphicFramePr>
          <p:cNvPr id="25" name="Table 24">
            <a:extLst>
              <a:ext uri="{FF2B5EF4-FFF2-40B4-BE49-F238E27FC236}">
                <a16:creationId xmlns:a16="http://schemas.microsoft.com/office/drawing/2014/main" id="{54B2ED63-DB54-409F-9D87-01DBC7B07BF9}"/>
              </a:ext>
            </a:extLst>
          </p:cNvPr>
          <p:cNvGraphicFramePr>
            <a:graphicFrameLocks noGrp="1"/>
          </p:cNvGraphicFramePr>
          <p:nvPr>
            <p:extLst>
              <p:ext uri="{D42A27DB-BD31-4B8C-83A1-F6EECF244321}">
                <p14:modId xmlns:p14="http://schemas.microsoft.com/office/powerpoint/2010/main" val="1366480501"/>
              </p:ext>
            </p:extLst>
          </p:nvPr>
        </p:nvGraphicFramePr>
        <p:xfrm>
          <a:off x="4710621" y="15241"/>
          <a:ext cx="3327594" cy="2529840"/>
        </p:xfrm>
        <a:graphic>
          <a:graphicData uri="http://schemas.openxmlformats.org/drawingml/2006/table">
            <a:tbl>
              <a:tblPr firstRow="1" bandRow="1">
                <a:tableStyleId>{7DF18680-E054-41AD-8BC1-D1AEF772440D}</a:tableStyleId>
              </a:tblPr>
              <a:tblGrid>
                <a:gridCol w="1663797">
                  <a:extLst>
                    <a:ext uri="{9D8B030D-6E8A-4147-A177-3AD203B41FA5}">
                      <a16:colId xmlns:a16="http://schemas.microsoft.com/office/drawing/2014/main" val="1803496624"/>
                    </a:ext>
                  </a:extLst>
                </a:gridCol>
                <a:gridCol w="1663797">
                  <a:extLst>
                    <a:ext uri="{9D8B030D-6E8A-4147-A177-3AD203B41FA5}">
                      <a16:colId xmlns:a16="http://schemas.microsoft.com/office/drawing/2014/main" val="1291518246"/>
                    </a:ext>
                  </a:extLst>
                </a:gridCol>
              </a:tblGrid>
              <a:tr h="189972">
                <a:tc gridSpan="2">
                  <a:txBody>
                    <a:bodyPr/>
                    <a:lstStyle/>
                    <a:p>
                      <a:pPr algn="ctr"/>
                      <a:r>
                        <a:rPr lang="en-GB" sz="900" dirty="0"/>
                        <a:t>CASE STUDY:</a:t>
                      </a:r>
                      <a:r>
                        <a:rPr lang="en-GB" sz="900" baseline="0" dirty="0"/>
                        <a:t>  Haiti Earthquake 2010</a:t>
                      </a:r>
                      <a:endParaRPr lang="en-GB" sz="900" dirty="0"/>
                    </a:p>
                  </a:txBody>
                  <a:tcPr/>
                </a:tc>
                <a:tc hMerge="1">
                  <a:txBody>
                    <a:bodyPr/>
                    <a:lstStyle/>
                    <a:p>
                      <a:endParaRPr lang="en-GB"/>
                    </a:p>
                  </a:txBody>
                  <a:tcPr/>
                </a:tc>
                <a:extLst>
                  <a:ext uri="{0D108BD9-81ED-4DB2-BD59-A6C34878D82A}">
                    <a16:rowId xmlns:a16="http://schemas.microsoft.com/office/drawing/2014/main" val="1421472908"/>
                  </a:ext>
                </a:extLst>
              </a:tr>
              <a:tr h="177308">
                <a:tc gridSpan="2">
                  <a:txBody>
                    <a:bodyPr/>
                    <a:lstStyle/>
                    <a:p>
                      <a:pPr algn="ctr"/>
                      <a:r>
                        <a:rPr lang="en-GB" sz="800" b="1" dirty="0"/>
                        <a:t>Causes</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2972892076"/>
                  </a:ext>
                </a:extLst>
              </a:tr>
              <a:tr h="430604">
                <a:tc gridSpan="2">
                  <a:txBody>
                    <a:bodyPr/>
                    <a:lstStyle/>
                    <a:p>
                      <a:pPr marL="171450" indent="-171450">
                        <a:buFont typeface="Arial" panose="020B0604020202020204" pitchFamily="34" charset="0"/>
                        <a:buChar char="•"/>
                      </a:pPr>
                      <a:r>
                        <a:rPr lang="en-GB" sz="700" dirty="0"/>
                        <a:t>On a conservative plate margin,</a:t>
                      </a:r>
                      <a:r>
                        <a:rPr lang="en-GB" sz="700" baseline="0" dirty="0"/>
                        <a:t> involving the Caribbean &amp; North American plates.</a:t>
                      </a:r>
                    </a:p>
                    <a:p>
                      <a:pPr marL="171450" indent="-171450">
                        <a:buFont typeface="Arial" panose="020B0604020202020204" pitchFamily="34" charset="0"/>
                        <a:buChar char="•"/>
                      </a:pPr>
                      <a:r>
                        <a:rPr lang="en-GB" sz="700" baseline="0" dirty="0"/>
                        <a:t>The magnitude 7.0 earthquake was only 15 miles from the capital Port au Prince. With a very shallow focus of 13km deep , Haiti (the poorest county in the western hemisphere) became more vulnerable. </a:t>
                      </a:r>
                      <a:endParaRPr lang="en-GB" sz="700" b="1" dirty="0"/>
                    </a:p>
                  </a:txBody>
                  <a:tcPr/>
                </a:tc>
                <a:tc hMerge="1">
                  <a:txBody>
                    <a:bodyPr/>
                    <a:lstStyle/>
                    <a:p>
                      <a:endParaRPr lang="en-GB"/>
                    </a:p>
                  </a:txBody>
                  <a:tcPr/>
                </a:tc>
                <a:extLst>
                  <a:ext uri="{0D108BD9-81ED-4DB2-BD59-A6C34878D82A}">
                    <a16:rowId xmlns:a16="http://schemas.microsoft.com/office/drawing/2014/main" val="1321619053"/>
                  </a:ext>
                </a:extLst>
              </a:tr>
              <a:tr h="177308">
                <a:tc>
                  <a:txBody>
                    <a:bodyPr/>
                    <a:lstStyle/>
                    <a:p>
                      <a:pPr algn="ctr"/>
                      <a:r>
                        <a:rPr lang="en-GB" sz="800" b="1" dirty="0"/>
                        <a:t>Short-Term</a:t>
                      </a:r>
                      <a:r>
                        <a:rPr lang="en-GB" sz="800" b="1" baseline="0" dirty="0"/>
                        <a:t> Effects</a:t>
                      </a:r>
                      <a:endParaRPr lang="en-GB" sz="800" b="1" dirty="0"/>
                    </a:p>
                  </a:txBody>
                  <a:tcPr>
                    <a:solidFill>
                      <a:schemeClr val="accent5">
                        <a:lumMod val="60000"/>
                        <a:lumOff val="40000"/>
                      </a:schemeClr>
                    </a:solidFill>
                  </a:tcPr>
                </a:tc>
                <a:tc>
                  <a:txBody>
                    <a:bodyPr/>
                    <a:lstStyle/>
                    <a:p>
                      <a:pPr algn="ctr"/>
                      <a:r>
                        <a:rPr lang="en-GB" sz="800" b="1" dirty="0"/>
                        <a:t>Long-Term</a:t>
                      </a:r>
                      <a:r>
                        <a:rPr lang="en-GB" sz="800" b="1" baseline="0" dirty="0"/>
                        <a:t> Effects</a:t>
                      </a:r>
                      <a:endParaRPr lang="en-GB" sz="800" b="1" dirty="0"/>
                    </a:p>
                  </a:txBody>
                  <a:tcPr>
                    <a:solidFill>
                      <a:schemeClr val="accent5">
                        <a:lumMod val="60000"/>
                        <a:lumOff val="40000"/>
                      </a:schemeClr>
                    </a:solidFill>
                  </a:tcPr>
                </a:tc>
                <a:extLst>
                  <a:ext uri="{0D108BD9-81ED-4DB2-BD59-A6C34878D82A}">
                    <a16:rowId xmlns:a16="http://schemas.microsoft.com/office/drawing/2014/main" val="1411523217"/>
                  </a:ext>
                </a:extLst>
              </a:tr>
              <a:tr h="607912">
                <a:tc>
                  <a:txBody>
                    <a:bodyPr/>
                    <a:lstStyle/>
                    <a:p>
                      <a:pPr marL="171450" indent="-171450">
                        <a:buFont typeface="Arial" panose="020B0604020202020204" pitchFamily="34" charset="0"/>
                        <a:buChar char="•"/>
                      </a:pPr>
                      <a:r>
                        <a:rPr lang="en-GB" sz="700" dirty="0"/>
                        <a:t>230,000 people died</a:t>
                      </a:r>
                      <a:r>
                        <a:rPr lang="en-GB" sz="700" baseline="0" dirty="0"/>
                        <a:t> and 3 million affected. </a:t>
                      </a:r>
                    </a:p>
                    <a:p>
                      <a:pPr marL="171450" indent="-171450">
                        <a:buFont typeface="Arial" panose="020B0604020202020204" pitchFamily="34" charset="0"/>
                        <a:buChar char="•"/>
                      </a:pPr>
                      <a:r>
                        <a:rPr lang="en-GB" sz="700" baseline="0" dirty="0"/>
                        <a:t>250,000 homes and 30,00 business had collapsed or were damaged. </a:t>
                      </a:r>
                    </a:p>
                    <a:p>
                      <a:pPr marL="171450" indent="-171450">
                        <a:buFont typeface="Arial" panose="020B0604020202020204" pitchFamily="34" charset="0"/>
                        <a:buChar char="•"/>
                      </a:pPr>
                      <a:r>
                        <a:rPr lang="en-GB" sz="700" baseline="0" dirty="0"/>
                        <a:t>Rubble blocked roads &amp; ports shut.</a:t>
                      </a:r>
                      <a:endParaRPr lang="en-GB" sz="700" b="0" dirty="0">
                        <a:solidFill>
                          <a:srgbClr val="002060"/>
                        </a:solidFill>
                      </a:endParaRPr>
                    </a:p>
                  </a:txBody>
                  <a:tcPr/>
                </a:tc>
                <a:tc>
                  <a:txBody>
                    <a:bodyPr/>
                    <a:lstStyle/>
                    <a:p>
                      <a:pPr marL="171450" indent="-171450">
                        <a:buFont typeface="Arial" panose="020B0604020202020204" pitchFamily="34" charset="0"/>
                        <a:buChar char="•"/>
                      </a:pPr>
                      <a:r>
                        <a:rPr lang="en-GB" sz="700" dirty="0"/>
                        <a:t>1 in 5 jobs were lost.</a:t>
                      </a:r>
                    </a:p>
                    <a:p>
                      <a:pPr marL="171450" indent="-171450">
                        <a:buFont typeface="Arial" panose="020B0604020202020204" pitchFamily="34" charset="0"/>
                        <a:buChar char="•"/>
                      </a:pPr>
                      <a:r>
                        <a:rPr lang="en-GB" sz="700" dirty="0"/>
                        <a:t>Millions</a:t>
                      </a:r>
                      <a:r>
                        <a:rPr lang="en-GB" sz="700" baseline="0" dirty="0"/>
                        <a:t> became homeless.</a:t>
                      </a:r>
                    </a:p>
                    <a:p>
                      <a:pPr marL="171450" indent="-171450">
                        <a:buFont typeface="Arial" panose="020B0604020202020204" pitchFamily="34" charset="0"/>
                        <a:buChar char="•"/>
                      </a:pPr>
                      <a:r>
                        <a:rPr lang="en-GB" sz="700" baseline="0" dirty="0"/>
                        <a:t>The spread of disease became a big risk due to sanitation damage and unburied corpses. </a:t>
                      </a:r>
                      <a:endParaRPr lang="en-GB" sz="700" b="0" dirty="0">
                        <a:solidFill>
                          <a:srgbClr val="00B050"/>
                        </a:solidFill>
                      </a:endParaRPr>
                    </a:p>
                  </a:txBody>
                  <a:tcPr/>
                </a:tc>
                <a:extLst>
                  <a:ext uri="{0D108BD9-81ED-4DB2-BD59-A6C34878D82A}">
                    <a16:rowId xmlns:a16="http://schemas.microsoft.com/office/drawing/2014/main" val="1348369552"/>
                  </a:ext>
                </a:extLst>
              </a:tr>
              <a:tr h="177308">
                <a:tc>
                  <a:txBody>
                    <a:bodyPr/>
                    <a:lstStyle/>
                    <a:p>
                      <a:pPr algn="ctr"/>
                      <a:r>
                        <a:rPr lang="en-GB" sz="800" b="1" dirty="0"/>
                        <a:t>Immediate</a:t>
                      </a:r>
                      <a:r>
                        <a:rPr lang="en-GB" sz="800" b="1" baseline="0" dirty="0"/>
                        <a:t> Management </a:t>
                      </a:r>
                      <a:endParaRPr lang="en-GB" sz="800" b="1" dirty="0"/>
                    </a:p>
                  </a:txBody>
                  <a:tcPr>
                    <a:solidFill>
                      <a:schemeClr val="accent5">
                        <a:lumMod val="60000"/>
                        <a:lumOff val="40000"/>
                      </a:schemeClr>
                    </a:solidFill>
                  </a:tcPr>
                </a:tc>
                <a:tc>
                  <a:txBody>
                    <a:bodyPr/>
                    <a:lstStyle/>
                    <a:p>
                      <a:pPr algn="ctr"/>
                      <a:r>
                        <a:rPr lang="en-GB" sz="800" b="1" dirty="0"/>
                        <a:t>Long-term Management</a:t>
                      </a:r>
                    </a:p>
                  </a:txBody>
                  <a:tcPr>
                    <a:solidFill>
                      <a:schemeClr val="accent5">
                        <a:lumMod val="60000"/>
                        <a:lumOff val="40000"/>
                      </a:schemeClr>
                    </a:solidFill>
                  </a:tcPr>
                </a:tc>
                <a:extLst>
                  <a:ext uri="{0D108BD9-81ED-4DB2-BD59-A6C34878D82A}">
                    <a16:rowId xmlns:a16="http://schemas.microsoft.com/office/drawing/2014/main" val="1366771323"/>
                  </a:ext>
                </a:extLst>
              </a:tr>
              <a:tr h="430604">
                <a:tc>
                  <a:txBody>
                    <a:bodyPr/>
                    <a:lstStyle/>
                    <a:p>
                      <a:pPr marL="171450" indent="-171450">
                        <a:buFont typeface="Arial" panose="020B0604020202020204" pitchFamily="34" charset="0"/>
                        <a:buChar char="•"/>
                      </a:pPr>
                      <a:r>
                        <a:rPr lang="en-GB" sz="700" dirty="0"/>
                        <a:t>Individuals tried to recover buildings and people. </a:t>
                      </a:r>
                    </a:p>
                    <a:p>
                      <a:pPr marL="171450" indent="-171450">
                        <a:buFont typeface="Arial" panose="020B0604020202020204" pitchFamily="34" charset="0"/>
                        <a:buChar char="•"/>
                      </a:pPr>
                      <a:r>
                        <a:rPr lang="en-GB" sz="700" dirty="0"/>
                        <a:t>Many countries responded</a:t>
                      </a:r>
                      <a:r>
                        <a:rPr lang="en-GB" sz="700" baseline="0" dirty="0"/>
                        <a:t> with appeals or rescue teams.</a:t>
                      </a:r>
                      <a:endParaRPr lang="en-GB" sz="700" dirty="0">
                        <a:solidFill>
                          <a:srgbClr val="FF0000"/>
                        </a:solidFill>
                      </a:endParaRPr>
                    </a:p>
                  </a:txBody>
                  <a:tcPr/>
                </a:tc>
                <a:tc>
                  <a:txBody>
                    <a:bodyPr/>
                    <a:lstStyle/>
                    <a:p>
                      <a:pPr marL="171450" indent="-171450">
                        <a:buFont typeface="Arial" panose="020B0604020202020204" pitchFamily="34" charset="0"/>
                        <a:buChar char="•"/>
                      </a:pPr>
                      <a:r>
                        <a:rPr lang="en-GB" sz="700" dirty="0"/>
                        <a:t>Heavily relied on international aid. E.g. $330 million from the EU. </a:t>
                      </a:r>
                    </a:p>
                    <a:p>
                      <a:pPr marL="171450" indent="-171450">
                        <a:buFont typeface="Arial" panose="020B0604020202020204" pitchFamily="34" charset="0"/>
                        <a:buChar char="•"/>
                      </a:pPr>
                      <a:r>
                        <a:rPr lang="en-GB" sz="700" dirty="0"/>
                        <a:t>6</a:t>
                      </a:r>
                      <a:r>
                        <a:rPr lang="en-GB" sz="700" baseline="0" dirty="0"/>
                        <a:t> months after, 98% of the rubble still remained.</a:t>
                      </a:r>
                      <a:endParaRPr lang="en-GB" sz="700" dirty="0">
                        <a:solidFill>
                          <a:srgbClr val="00B050"/>
                        </a:solidFill>
                      </a:endParaRPr>
                    </a:p>
                  </a:txBody>
                  <a:tcPr/>
                </a:tc>
                <a:extLst>
                  <a:ext uri="{0D108BD9-81ED-4DB2-BD59-A6C34878D82A}">
                    <a16:rowId xmlns:a16="http://schemas.microsoft.com/office/drawing/2014/main" val="3087705127"/>
                  </a:ext>
                </a:extLst>
              </a:tr>
            </a:tbl>
          </a:graphicData>
        </a:graphic>
      </p:graphicFrame>
      <p:graphicFrame>
        <p:nvGraphicFramePr>
          <p:cNvPr id="27" name="Table 26">
            <a:extLst>
              <a:ext uri="{FF2B5EF4-FFF2-40B4-BE49-F238E27FC236}">
                <a16:creationId xmlns:a16="http://schemas.microsoft.com/office/drawing/2014/main" id="{7B320F58-9DF6-4B85-8E7D-70D73AA86A4A}"/>
              </a:ext>
            </a:extLst>
          </p:cNvPr>
          <p:cNvGraphicFramePr>
            <a:graphicFrameLocks noGrp="1"/>
          </p:cNvGraphicFramePr>
          <p:nvPr>
            <p:extLst>
              <p:ext uri="{D42A27DB-BD31-4B8C-83A1-F6EECF244321}">
                <p14:modId xmlns:p14="http://schemas.microsoft.com/office/powerpoint/2010/main" val="1118834841"/>
              </p:ext>
            </p:extLst>
          </p:nvPr>
        </p:nvGraphicFramePr>
        <p:xfrm>
          <a:off x="4710620" y="2549335"/>
          <a:ext cx="3318462" cy="2529840"/>
        </p:xfrm>
        <a:graphic>
          <a:graphicData uri="http://schemas.openxmlformats.org/drawingml/2006/table">
            <a:tbl>
              <a:tblPr firstRow="1" bandRow="1">
                <a:tableStyleId>{7DF18680-E054-41AD-8BC1-D1AEF772440D}</a:tableStyleId>
              </a:tblPr>
              <a:tblGrid>
                <a:gridCol w="1659231">
                  <a:extLst>
                    <a:ext uri="{9D8B030D-6E8A-4147-A177-3AD203B41FA5}">
                      <a16:colId xmlns:a16="http://schemas.microsoft.com/office/drawing/2014/main" val="1803496624"/>
                    </a:ext>
                  </a:extLst>
                </a:gridCol>
                <a:gridCol w="1659231">
                  <a:extLst>
                    <a:ext uri="{9D8B030D-6E8A-4147-A177-3AD203B41FA5}">
                      <a16:colId xmlns:a16="http://schemas.microsoft.com/office/drawing/2014/main" val="1291518246"/>
                    </a:ext>
                  </a:extLst>
                </a:gridCol>
              </a:tblGrid>
              <a:tr h="140924">
                <a:tc gridSpan="2">
                  <a:txBody>
                    <a:bodyPr/>
                    <a:lstStyle/>
                    <a:p>
                      <a:pPr algn="ctr"/>
                      <a:r>
                        <a:rPr lang="en-GB" sz="900" dirty="0"/>
                        <a:t>CASE STUDY:</a:t>
                      </a:r>
                      <a:r>
                        <a:rPr lang="en-GB" sz="900" baseline="0" dirty="0"/>
                        <a:t> Japan, Tohoku Tsunami 2011</a:t>
                      </a:r>
                      <a:endParaRPr lang="en-GB" sz="900" dirty="0"/>
                    </a:p>
                  </a:txBody>
                  <a:tcPr/>
                </a:tc>
                <a:tc hMerge="1">
                  <a:txBody>
                    <a:bodyPr/>
                    <a:lstStyle/>
                    <a:p>
                      <a:endParaRPr lang="en-GB"/>
                    </a:p>
                  </a:txBody>
                  <a:tcPr/>
                </a:tc>
                <a:extLst>
                  <a:ext uri="{0D108BD9-81ED-4DB2-BD59-A6C34878D82A}">
                    <a16:rowId xmlns:a16="http://schemas.microsoft.com/office/drawing/2014/main" val="1421472908"/>
                  </a:ext>
                </a:extLst>
              </a:tr>
              <a:tr h="131529">
                <a:tc gridSpan="2">
                  <a:txBody>
                    <a:bodyPr/>
                    <a:lstStyle/>
                    <a:p>
                      <a:pPr algn="ctr"/>
                      <a:r>
                        <a:rPr lang="en-GB" sz="800" b="1" dirty="0"/>
                        <a:t>Causes</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2972892076"/>
                  </a:ext>
                </a:extLst>
              </a:tr>
              <a:tr h="253663">
                <a:tc gridSpan="2">
                  <a:txBody>
                    <a:bodyPr/>
                    <a:lstStyle/>
                    <a:p>
                      <a:pPr marL="171450" indent="-171450">
                        <a:buFont typeface="Arial" panose="020B0604020202020204" pitchFamily="34" charset="0"/>
                        <a:buChar char="•"/>
                      </a:pPr>
                      <a:r>
                        <a:rPr lang="en-GB" sz="700" dirty="0"/>
                        <a:t>Measuring 9.0</a:t>
                      </a:r>
                      <a:r>
                        <a:rPr lang="en-GB" sz="700" baseline="0" dirty="0"/>
                        <a:t>, the epicentre occurred 100km east , where the Pacific plate subducts beneath the North America plate.  </a:t>
                      </a:r>
                    </a:p>
                    <a:p>
                      <a:pPr marL="171450" indent="-171450">
                        <a:buFont typeface="Arial" panose="020B0604020202020204" pitchFamily="34" charset="0"/>
                        <a:buChar char="•"/>
                      </a:pPr>
                      <a:r>
                        <a:rPr lang="en-GB" sz="700" baseline="0" dirty="0"/>
                        <a:t>A segment slipped suddenly to thrust upwards causing tsunami waves.</a:t>
                      </a:r>
                      <a:endParaRPr lang="en-GB" sz="700" b="1" dirty="0"/>
                    </a:p>
                  </a:txBody>
                  <a:tcPr/>
                </a:tc>
                <a:tc hMerge="1">
                  <a:txBody>
                    <a:bodyPr/>
                    <a:lstStyle/>
                    <a:p>
                      <a:endParaRPr lang="en-GB"/>
                    </a:p>
                  </a:txBody>
                  <a:tcPr/>
                </a:tc>
                <a:extLst>
                  <a:ext uri="{0D108BD9-81ED-4DB2-BD59-A6C34878D82A}">
                    <a16:rowId xmlns:a16="http://schemas.microsoft.com/office/drawing/2014/main" val="1321619053"/>
                  </a:ext>
                </a:extLst>
              </a:tr>
              <a:tr h="131529">
                <a:tc>
                  <a:txBody>
                    <a:bodyPr/>
                    <a:lstStyle/>
                    <a:p>
                      <a:pPr algn="ctr"/>
                      <a:r>
                        <a:rPr lang="en-GB" sz="800" b="1" dirty="0"/>
                        <a:t>Short-Term</a:t>
                      </a:r>
                      <a:r>
                        <a:rPr lang="en-GB" sz="800" b="1" baseline="0" dirty="0"/>
                        <a:t> Effects</a:t>
                      </a:r>
                      <a:endParaRPr lang="en-GB" sz="800" b="1" dirty="0"/>
                    </a:p>
                  </a:txBody>
                  <a:tcPr>
                    <a:solidFill>
                      <a:schemeClr val="accent5">
                        <a:lumMod val="60000"/>
                        <a:lumOff val="40000"/>
                      </a:schemeClr>
                    </a:solidFill>
                  </a:tcPr>
                </a:tc>
                <a:tc>
                  <a:txBody>
                    <a:bodyPr/>
                    <a:lstStyle/>
                    <a:p>
                      <a:pPr algn="ctr"/>
                      <a:r>
                        <a:rPr lang="en-GB" sz="800" b="1" dirty="0"/>
                        <a:t>Long-Term</a:t>
                      </a:r>
                      <a:r>
                        <a:rPr lang="en-GB" sz="800" b="1" baseline="0" dirty="0"/>
                        <a:t> Effects</a:t>
                      </a:r>
                      <a:endParaRPr lang="en-GB" sz="800" b="1" dirty="0"/>
                    </a:p>
                  </a:txBody>
                  <a:tcPr>
                    <a:solidFill>
                      <a:schemeClr val="accent5">
                        <a:lumMod val="60000"/>
                        <a:lumOff val="40000"/>
                      </a:schemeClr>
                    </a:solidFill>
                  </a:tcPr>
                </a:tc>
                <a:extLst>
                  <a:ext uri="{0D108BD9-81ED-4DB2-BD59-A6C34878D82A}">
                    <a16:rowId xmlns:a16="http://schemas.microsoft.com/office/drawing/2014/main" val="1411523217"/>
                  </a:ext>
                </a:extLst>
              </a:tr>
              <a:tr h="450957">
                <a:tc>
                  <a:txBody>
                    <a:bodyPr/>
                    <a:lstStyle/>
                    <a:p>
                      <a:pPr marL="171450" indent="-171450">
                        <a:buFont typeface="Arial" panose="020B0604020202020204" pitchFamily="34" charset="0"/>
                        <a:buChar char="•"/>
                      </a:pPr>
                      <a:r>
                        <a:rPr lang="en-GB" sz="700" dirty="0"/>
                        <a:t>500km2 coastal plains hit, destroying farmland, settlements and communications.</a:t>
                      </a:r>
                    </a:p>
                    <a:p>
                      <a:pPr marL="171450" indent="-171450">
                        <a:buFont typeface="Arial" panose="020B0604020202020204" pitchFamily="34" charset="0"/>
                        <a:buChar char="•"/>
                      </a:pPr>
                      <a:r>
                        <a:rPr lang="en-GB" sz="700" dirty="0"/>
                        <a:t>Explosions at the Fukushima nuclear power plant.</a:t>
                      </a:r>
                    </a:p>
                    <a:p>
                      <a:pPr marL="171450" indent="-171450">
                        <a:buFont typeface="Arial" panose="020B0604020202020204" pitchFamily="34" charset="0"/>
                        <a:buChar char="•"/>
                      </a:pPr>
                      <a:r>
                        <a:rPr lang="en-GB" sz="700" dirty="0"/>
                        <a:t>20,000 were killed.</a:t>
                      </a:r>
                      <a:endParaRPr lang="en-GB" sz="700" b="0" dirty="0">
                        <a:solidFill>
                          <a:srgbClr val="FF0000"/>
                        </a:solidFill>
                      </a:endParaRPr>
                    </a:p>
                  </a:txBody>
                  <a:tcPr/>
                </a:tc>
                <a:tc>
                  <a:txBody>
                    <a:bodyPr/>
                    <a:lstStyle/>
                    <a:p>
                      <a:pPr marL="171450" indent="-171450">
                        <a:buFont typeface="Arial" panose="020B0604020202020204" pitchFamily="34" charset="0"/>
                        <a:buChar char="•"/>
                      </a:pPr>
                      <a:r>
                        <a:rPr lang="en-GB" sz="700" dirty="0"/>
                        <a:t>Electricity lost in 6 million homes, 1 million had no running water.</a:t>
                      </a:r>
                    </a:p>
                    <a:p>
                      <a:pPr marL="171450" indent="-171450">
                        <a:buFont typeface="Arial" panose="020B0604020202020204" pitchFamily="34" charset="0"/>
                        <a:buChar char="•"/>
                      </a:pPr>
                      <a:r>
                        <a:rPr lang="en-GB" sz="700" dirty="0"/>
                        <a:t>Many people not allowed to return due to radiation.</a:t>
                      </a:r>
                      <a:r>
                        <a:rPr lang="en-GB" sz="700" baseline="0" dirty="0"/>
                        <a:t> </a:t>
                      </a:r>
                    </a:p>
                    <a:p>
                      <a:pPr marL="171450" indent="-171450">
                        <a:buFont typeface="Arial" panose="020B0604020202020204" pitchFamily="34" charset="0"/>
                        <a:buChar char="•"/>
                      </a:pPr>
                      <a:r>
                        <a:rPr lang="en-GB" sz="700" baseline="0" dirty="0"/>
                        <a:t>Triggered an economic slowdown and issues in energy supplies. </a:t>
                      </a:r>
                      <a:endParaRPr lang="en-GB" sz="700" b="0" dirty="0">
                        <a:solidFill>
                          <a:srgbClr val="002060"/>
                        </a:solidFill>
                      </a:endParaRPr>
                    </a:p>
                  </a:txBody>
                  <a:tcPr/>
                </a:tc>
                <a:extLst>
                  <a:ext uri="{0D108BD9-81ED-4DB2-BD59-A6C34878D82A}">
                    <a16:rowId xmlns:a16="http://schemas.microsoft.com/office/drawing/2014/main" val="1348369552"/>
                  </a:ext>
                </a:extLst>
              </a:tr>
              <a:tr h="131529">
                <a:tc>
                  <a:txBody>
                    <a:bodyPr/>
                    <a:lstStyle/>
                    <a:p>
                      <a:pPr algn="ctr"/>
                      <a:r>
                        <a:rPr lang="en-GB" sz="800" b="1" dirty="0"/>
                        <a:t>Immediate</a:t>
                      </a:r>
                      <a:r>
                        <a:rPr lang="en-GB" sz="800" b="1" baseline="0" dirty="0"/>
                        <a:t> Management </a:t>
                      </a:r>
                      <a:endParaRPr lang="en-GB" sz="800" b="1" dirty="0"/>
                    </a:p>
                  </a:txBody>
                  <a:tcPr>
                    <a:solidFill>
                      <a:schemeClr val="accent5">
                        <a:lumMod val="60000"/>
                        <a:lumOff val="40000"/>
                      </a:schemeClr>
                    </a:solidFill>
                  </a:tcPr>
                </a:tc>
                <a:tc>
                  <a:txBody>
                    <a:bodyPr/>
                    <a:lstStyle/>
                    <a:p>
                      <a:pPr algn="ctr"/>
                      <a:r>
                        <a:rPr lang="en-GB" sz="800" b="1" dirty="0"/>
                        <a:t>Long-term Management</a:t>
                      </a:r>
                    </a:p>
                  </a:txBody>
                  <a:tcPr>
                    <a:solidFill>
                      <a:schemeClr val="accent5">
                        <a:lumMod val="60000"/>
                        <a:lumOff val="40000"/>
                      </a:schemeClr>
                    </a:solidFill>
                  </a:tcPr>
                </a:tc>
                <a:extLst>
                  <a:ext uri="{0D108BD9-81ED-4DB2-BD59-A6C34878D82A}">
                    <a16:rowId xmlns:a16="http://schemas.microsoft.com/office/drawing/2014/main" val="1366771323"/>
                  </a:ext>
                </a:extLst>
              </a:tr>
              <a:tr h="319428">
                <a:tc>
                  <a:txBody>
                    <a:bodyPr/>
                    <a:lstStyle/>
                    <a:p>
                      <a:pPr marL="171450" indent="-171450">
                        <a:buFont typeface="Arial" panose="020B0604020202020204" pitchFamily="34" charset="0"/>
                        <a:buChar char="•"/>
                      </a:pPr>
                      <a:r>
                        <a:rPr lang="en-GB" sz="700" dirty="0"/>
                        <a:t>100,000 Japanese soldiers sent out to search and rescue.</a:t>
                      </a:r>
                    </a:p>
                    <a:p>
                      <a:pPr marL="171450" indent="-171450">
                        <a:buFont typeface="Arial" panose="020B0604020202020204" pitchFamily="34" charset="0"/>
                        <a:buChar char="•"/>
                      </a:pPr>
                      <a:r>
                        <a:rPr lang="en-GB" sz="700" dirty="0"/>
                        <a:t>Exclusion zone set up around Fukushima;</a:t>
                      </a:r>
                      <a:r>
                        <a:rPr lang="en-GB" sz="700" baseline="0" dirty="0"/>
                        <a:t> P</a:t>
                      </a:r>
                      <a:r>
                        <a:rPr lang="en-GB" sz="700" dirty="0"/>
                        <a:t>eople evacuated.</a:t>
                      </a:r>
                      <a:endParaRPr lang="en-GB" sz="700" dirty="0">
                        <a:solidFill>
                          <a:srgbClr val="FF0000"/>
                        </a:solidFill>
                      </a:endParaRPr>
                    </a:p>
                  </a:txBody>
                  <a:tcPr/>
                </a:tc>
                <a:tc>
                  <a:txBody>
                    <a:bodyPr/>
                    <a:lstStyle/>
                    <a:p>
                      <a:pPr marL="171450" indent="-171450">
                        <a:buFont typeface="Arial" panose="020B0604020202020204" pitchFamily="34" charset="0"/>
                        <a:buChar char="•"/>
                      </a:pPr>
                      <a:r>
                        <a:rPr lang="en-GB" sz="700" dirty="0"/>
                        <a:t>Re-building, re-construction. e.g. Port facilities were rebuilt.</a:t>
                      </a:r>
                    </a:p>
                    <a:p>
                      <a:pPr marL="171450" indent="-171450">
                        <a:buFont typeface="Arial" panose="020B0604020202020204" pitchFamily="34" charset="0"/>
                        <a:buChar char="•"/>
                      </a:pPr>
                      <a:r>
                        <a:rPr lang="en-GB" sz="700" dirty="0"/>
                        <a:t>Tsunami defence system reconsidered and extended.</a:t>
                      </a:r>
                      <a:endParaRPr lang="en-GB" sz="700" dirty="0">
                        <a:solidFill>
                          <a:srgbClr val="00B050"/>
                        </a:solidFill>
                      </a:endParaRPr>
                    </a:p>
                  </a:txBody>
                  <a:tcPr/>
                </a:tc>
                <a:extLst>
                  <a:ext uri="{0D108BD9-81ED-4DB2-BD59-A6C34878D82A}">
                    <a16:rowId xmlns:a16="http://schemas.microsoft.com/office/drawing/2014/main" val="3087705127"/>
                  </a:ext>
                </a:extLst>
              </a:tr>
            </a:tbl>
          </a:graphicData>
        </a:graphic>
      </p:graphicFrame>
      <p:graphicFrame>
        <p:nvGraphicFramePr>
          <p:cNvPr id="38" name="Table 6">
            <a:extLst>
              <a:ext uri="{FF2B5EF4-FFF2-40B4-BE49-F238E27FC236}">
                <a16:creationId xmlns:a16="http://schemas.microsoft.com/office/drawing/2014/main" id="{B4D3C3EB-9A4A-4336-A436-E3056BA9E5F8}"/>
              </a:ext>
            </a:extLst>
          </p:cNvPr>
          <p:cNvGraphicFramePr>
            <a:graphicFrameLocks noGrp="1"/>
          </p:cNvGraphicFramePr>
          <p:nvPr>
            <p:extLst>
              <p:ext uri="{D42A27DB-BD31-4B8C-83A1-F6EECF244321}">
                <p14:modId xmlns:p14="http://schemas.microsoft.com/office/powerpoint/2010/main" val="2307337109"/>
              </p:ext>
            </p:extLst>
          </p:nvPr>
        </p:nvGraphicFramePr>
        <p:xfrm>
          <a:off x="8065864" y="20621"/>
          <a:ext cx="4717244" cy="1737360"/>
        </p:xfrm>
        <a:graphic>
          <a:graphicData uri="http://schemas.openxmlformats.org/drawingml/2006/table">
            <a:tbl>
              <a:tblPr firstRow="1" bandRow="1">
                <a:tableStyleId>{7DF18680-E054-41AD-8BC1-D1AEF772440D}</a:tableStyleId>
              </a:tblPr>
              <a:tblGrid>
                <a:gridCol w="2300745">
                  <a:extLst>
                    <a:ext uri="{9D8B030D-6E8A-4147-A177-3AD203B41FA5}">
                      <a16:colId xmlns:a16="http://schemas.microsoft.com/office/drawing/2014/main" val="3486228536"/>
                    </a:ext>
                  </a:extLst>
                </a:gridCol>
                <a:gridCol w="270687">
                  <a:extLst>
                    <a:ext uri="{9D8B030D-6E8A-4147-A177-3AD203B41FA5}">
                      <a16:colId xmlns:a16="http://schemas.microsoft.com/office/drawing/2014/main" val="1387894111"/>
                    </a:ext>
                  </a:extLst>
                </a:gridCol>
                <a:gridCol w="2145812">
                  <a:extLst>
                    <a:ext uri="{9D8B030D-6E8A-4147-A177-3AD203B41FA5}">
                      <a16:colId xmlns:a16="http://schemas.microsoft.com/office/drawing/2014/main" val="394961629"/>
                    </a:ext>
                  </a:extLst>
                </a:gridCol>
              </a:tblGrid>
              <a:tr h="182563">
                <a:tc gridSpan="3">
                  <a:txBody>
                    <a:bodyPr/>
                    <a:lstStyle/>
                    <a:p>
                      <a:pPr algn="ctr"/>
                      <a:r>
                        <a:rPr lang="en-GB" sz="900" u="none" dirty="0"/>
                        <a:t>Governance and Hazard Vulnerability </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874493325"/>
                  </a:ext>
                </a:extLst>
              </a:tr>
              <a:tr h="391205">
                <a:tc>
                  <a:txBody>
                    <a:bodyPr/>
                    <a:lstStyle/>
                    <a:p>
                      <a:pPr algn="ctr"/>
                      <a:r>
                        <a:rPr lang="en-GB" sz="800" b="1" dirty="0"/>
                        <a:t>Governance and its impact goes from local to international scales and has three major components.</a:t>
                      </a:r>
                    </a:p>
                  </a:txBody>
                  <a:tcPr anchor="ctr"/>
                </a:tc>
                <a:tc rowSpan="3">
                  <a:txBody>
                    <a:bodyPr/>
                    <a:lstStyle/>
                    <a:p>
                      <a:pPr algn="ctr"/>
                      <a:r>
                        <a:rPr lang="en-GB" sz="900" b="1" dirty="0"/>
                        <a:t>Interactions of Governance</a:t>
                      </a:r>
                      <a:endParaRPr lang="en-GB" sz="900" b="1" dirty="0">
                        <a:latin typeface="+mn-lt"/>
                      </a:endParaRPr>
                    </a:p>
                  </a:txBody>
                  <a:tcPr vert="vert270"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u="none" dirty="0">
                          <a:solidFill>
                            <a:srgbClr val="7030A0"/>
                          </a:solidFill>
                        </a:rPr>
                        <a:t>Economic governance </a:t>
                      </a:r>
                      <a:r>
                        <a:rPr lang="en-US" sz="700" u="none" dirty="0"/>
                        <a:t>is how decisions affect economic activities and relationships with other economies. Affects equity, poverty and quality of life.</a:t>
                      </a:r>
                      <a:endParaRPr lang="en-US" sz="700" b="1" u="none" dirty="0"/>
                    </a:p>
                  </a:txBody>
                  <a:tcPr anchor="ctr">
                    <a:solidFill>
                      <a:schemeClr val="accent5">
                        <a:lumMod val="20000"/>
                        <a:lumOff val="80000"/>
                      </a:schemeClr>
                    </a:solidFill>
                  </a:tcPr>
                </a:tc>
                <a:extLst>
                  <a:ext uri="{0D108BD9-81ED-4DB2-BD59-A6C34878D82A}">
                    <a16:rowId xmlns:a16="http://schemas.microsoft.com/office/drawing/2014/main" val="2649471322"/>
                  </a:ext>
                </a:extLst>
              </a:tr>
              <a:tr h="443366">
                <a:tc rowSpan="2">
                  <a:txBody>
                    <a:bodyPr/>
                    <a:lstStyle/>
                    <a:p>
                      <a:pPr marL="0" indent="0" algn="l">
                        <a:buFont typeface="Arial" panose="020B0604020202020204" pitchFamily="34" charset="0"/>
                        <a:buNone/>
                      </a:pPr>
                      <a:r>
                        <a:rPr lang="en-GB" sz="800" b="1" dirty="0"/>
                        <a:t>Poor political governance increases vulnerability and is linked to:</a:t>
                      </a:r>
                    </a:p>
                    <a:p>
                      <a:pPr marL="0" indent="0" algn="l">
                        <a:buFont typeface="Arial" panose="020B0604020202020204" pitchFamily="34" charset="0"/>
                        <a:buNone/>
                      </a:pPr>
                      <a:endParaRPr lang="en-GB" sz="700" dirty="0"/>
                    </a:p>
                    <a:p>
                      <a:pPr marL="171450" indent="-171450" algn="l">
                        <a:buFont typeface="Arial" panose="020B0604020202020204" pitchFamily="34" charset="0"/>
                        <a:buChar char="•"/>
                      </a:pPr>
                      <a:r>
                        <a:rPr lang="en-GB" sz="800" dirty="0"/>
                        <a:t>Population density/Rapid rise in unstable urbanisation.</a:t>
                      </a:r>
                    </a:p>
                    <a:p>
                      <a:pPr marL="171450" indent="-171450" algn="l">
                        <a:buFont typeface="Arial" panose="020B0604020202020204" pitchFamily="34" charset="0"/>
                        <a:buChar char="•"/>
                      </a:pPr>
                      <a:r>
                        <a:rPr lang="en-GB" sz="800" dirty="0"/>
                        <a:t>Geographic isolation and accessibility.</a:t>
                      </a:r>
                    </a:p>
                    <a:p>
                      <a:pPr marL="171450" indent="-171450" algn="l">
                        <a:buFont typeface="Arial" panose="020B0604020202020204" pitchFamily="34" charset="0"/>
                        <a:buChar char="•"/>
                      </a:pPr>
                      <a:r>
                        <a:rPr lang="en-GB" sz="800" dirty="0"/>
                        <a:t>Ineffective services such as law enforcement, healthcare and education.</a:t>
                      </a: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sz="800" b="1"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dirty="0">
                          <a:solidFill>
                            <a:srgbClr val="00B050"/>
                          </a:solidFill>
                        </a:rPr>
                        <a:t>Administrative governance </a:t>
                      </a:r>
                      <a:r>
                        <a:rPr lang="en-US" sz="700" dirty="0"/>
                        <a:t>is how policy is implemented. It requires good building codes, land use planning, environmental risk and vulnerability monitoring. </a:t>
                      </a:r>
                      <a:endParaRPr lang="en-US" sz="700" b="1" dirty="0"/>
                    </a:p>
                  </a:txBody>
                  <a:tcPr anchor="ctr">
                    <a:solidFill>
                      <a:schemeClr val="accent5">
                        <a:lumMod val="20000"/>
                        <a:lumOff val="80000"/>
                      </a:schemeClr>
                    </a:solidFill>
                  </a:tcPr>
                </a:tc>
                <a:extLst>
                  <a:ext uri="{0D108BD9-81ED-4DB2-BD59-A6C34878D82A}">
                    <a16:rowId xmlns:a16="http://schemas.microsoft.com/office/drawing/2014/main" val="1387919080"/>
                  </a:ext>
                </a:extLst>
              </a:tr>
              <a:tr h="443366">
                <a:tc vMerge="1">
                  <a:txBody>
                    <a:bodyPr/>
                    <a:lstStyle/>
                    <a:p>
                      <a:endParaRPr lang="en-GB"/>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sz="800" b="1"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dirty="0">
                          <a:solidFill>
                            <a:srgbClr val="FF0000"/>
                          </a:solidFill>
                        </a:rPr>
                        <a:t>Political governance </a:t>
                      </a:r>
                      <a:r>
                        <a:rPr lang="en-US" sz="700" dirty="0"/>
                        <a:t>is the process of making policy including disaster risk planning. This brings together state, non-state and private-sector players and stakeholders.</a:t>
                      </a:r>
                      <a:endParaRPr lang="en-US" sz="700" b="1" dirty="0"/>
                    </a:p>
                  </a:txBody>
                  <a:tcPr anchor="ctr">
                    <a:solidFill>
                      <a:schemeClr val="accent5">
                        <a:lumMod val="20000"/>
                        <a:lumOff val="80000"/>
                      </a:schemeClr>
                    </a:solidFill>
                  </a:tcPr>
                </a:tc>
                <a:extLst>
                  <a:ext uri="{0D108BD9-81ED-4DB2-BD59-A6C34878D82A}">
                    <a16:rowId xmlns:a16="http://schemas.microsoft.com/office/drawing/2014/main" val="3550465850"/>
                  </a:ext>
                </a:extLst>
              </a:tr>
            </a:tbl>
          </a:graphicData>
        </a:graphic>
      </p:graphicFrame>
      <p:graphicFrame>
        <p:nvGraphicFramePr>
          <p:cNvPr id="39" name="Table 2">
            <a:extLst>
              <a:ext uri="{FF2B5EF4-FFF2-40B4-BE49-F238E27FC236}">
                <a16:creationId xmlns:a16="http://schemas.microsoft.com/office/drawing/2014/main" id="{B4B5E129-DD90-4E2F-AE51-FC954BDE36A0}"/>
              </a:ext>
            </a:extLst>
          </p:cNvPr>
          <p:cNvGraphicFramePr>
            <a:graphicFrameLocks noGrp="1"/>
          </p:cNvGraphicFramePr>
          <p:nvPr>
            <p:extLst>
              <p:ext uri="{D42A27DB-BD31-4B8C-83A1-F6EECF244321}">
                <p14:modId xmlns:p14="http://schemas.microsoft.com/office/powerpoint/2010/main" val="370956346"/>
              </p:ext>
            </p:extLst>
          </p:nvPr>
        </p:nvGraphicFramePr>
        <p:xfrm>
          <a:off x="8070509" y="1773220"/>
          <a:ext cx="4708112" cy="1685411"/>
        </p:xfrm>
        <a:graphic>
          <a:graphicData uri="http://schemas.openxmlformats.org/drawingml/2006/table">
            <a:tbl>
              <a:tblPr firstRow="1" bandRow="1">
                <a:tableStyleId>{7DF18680-E054-41AD-8BC1-D1AEF772440D}</a:tableStyleId>
              </a:tblPr>
              <a:tblGrid>
                <a:gridCol w="1775240">
                  <a:extLst>
                    <a:ext uri="{9D8B030D-6E8A-4147-A177-3AD203B41FA5}">
                      <a16:colId xmlns:a16="http://schemas.microsoft.com/office/drawing/2014/main" val="2696777987"/>
                    </a:ext>
                  </a:extLst>
                </a:gridCol>
                <a:gridCol w="2932872">
                  <a:extLst>
                    <a:ext uri="{9D8B030D-6E8A-4147-A177-3AD203B41FA5}">
                      <a16:colId xmlns:a16="http://schemas.microsoft.com/office/drawing/2014/main" val="3340023481"/>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Trends &amp; Patterns in Global Hazard</a:t>
                      </a:r>
                      <a:endParaRPr lang="en-GB" sz="900" b="1" u="none" dirty="0"/>
                    </a:p>
                  </a:txBody>
                  <a:tcPr anchor="ctr"/>
                </a:tc>
                <a:tc hMerge="1">
                  <a:txBody>
                    <a:bodyPr/>
                    <a:lstStyle/>
                    <a:p>
                      <a:endParaRPr lang="en-GB" dirty="0"/>
                    </a:p>
                  </a:txBody>
                  <a:tcPr/>
                </a:tc>
                <a:extLst>
                  <a:ext uri="{0D108BD9-81ED-4DB2-BD59-A6C34878D82A}">
                    <a16:rowId xmlns:a16="http://schemas.microsoft.com/office/drawing/2014/main" val="2910016567"/>
                  </a:ext>
                </a:extLst>
              </a:tr>
              <a:tr h="633851">
                <a:tc rowSpan="2">
                  <a:txBody>
                    <a:bodyPr/>
                    <a:lstStyle/>
                    <a:p>
                      <a:endParaRPr lang="en-GB" dirty="0"/>
                    </a:p>
                  </a:txBody>
                  <a:tcPr/>
                </a:tc>
                <a:tc>
                  <a:txBody>
                    <a:bodyPr/>
                    <a:lstStyle/>
                    <a:p>
                      <a:r>
                        <a:rPr lang="en-GB" sz="800" b="1" u="sng" dirty="0"/>
                        <a:t>Trends since about 1960</a:t>
                      </a:r>
                    </a:p>
                    <a:p>
                      <a:pPr marL="171450" indent="-171450">
                        <a:buFont typeface="Arial" panose="020B0604020202020204" pitchFamily="34" charset="0"/>
                        <a:buChar char="•"/>
                      </a:pPr>
                      <a:r>
                        <a:rPr lang="en-GB" sz="800" dirty="0"/>
                        <a:t>The total number of recorded hazards has </a:t>
                      </a:r>
                      <a:r>
                        <a:rPr lang="en-GB" sz="800" b="1" dirty="0"/>
                        <a:t>increased</a:t>
                      </a:r>
                      <a:r>
                        <a:rPr lang="en-GB" sz="800" dirty="0"/>
                        <a:t>.</a:t>
                      </a:r>
                    </a:p>
                    <a:p>
                      <a:pPr marL="171450" indent="-171450">
                        <a:buFont typeface="Arial" panose="020B0604020202020204" pitchFamily="34" charset="0"/>
                        <a:buChar char="•"/>
                      </a:pPr>
                      <a:r>
                        <a:rPr lang="en-GB" sz="800" dirty="0"/>
                        <a:t>Number of </a:t>
                      </a:r>
                      <a:r>
                        <a:rPr lang="en-GB" sz="800" b="1" dirty="0"/>
                        <a:t>deaths is falling</a:t>
                      </a:r>
                      <a:r>
                        <a:rPr lang="en-GB" sz="800" dirty="0"/>
                        <a:t>, but spikes with mega-events.</a:t>
                      </a:r>
                    </a:p>
                    <a:p>
                      <a:pPr marL="171450" indent="-171450">
                        <a:buFont typeface="Arial" panose="020B0604020202020204" pitchFamily="34" charset="0"/>
                        <a:buChar char="•"/>
                      </a:pPr>
                      <a:r>
                        <a:rPr lang="en-GB" sz="800" dirty="0"/>
                        <a:t>Economic costs have </a:t>
                      </a:r>
                      <a:r>
                        <a:rPr lang="en-GB" sz="800" b="1" dirty="0"/>
                        <a:t>increased significantly</a:t>
                      </a:r>
                      <a:r>
                        <a:rPr lang="en-GB" sz="800" dirty="0"/>
                        <a:t>. </a:t>
                      </a:r>
                    </a:p>
                    <a:p>
                      <a:pPr marL="171450" indent="-171450">
                        <a:buFont typeface="Arial" panose="020B0604020202020204" pitchFamily="34" charset="0"/>
                        <a:buChar char="•"/>
                      </a:pPr>
                      <a:r>
                        <a:rPr lang="en-GB" sz="800" dirty="0"/>
                        <a:t>Total number of </a:t>
                      </a:r>
                      <a:r>
                        <a:rPr lang="en-GB" sz="800" b="1" dirty="0"/>
                        <a:t>people affected is rising</a:t>
                      </a:r>
                      <a:r>
                        <a:rPr lang="en-GB" sz="800" dirty="0"/>
                        <a:t>.</a:t>
                      </a:r>
                    </a:p>
                    <a:p>
                      <a:pPr marL="171450" indent="-171450">
                        <a:buFont typeface="Arial" panose="020B0604020202020204" pitchFamily="34" charset="0"/>
                        <a:buChar char="•"/>
                      </a:pPr>
                      <a:r>
                        <a:rPr lang="en-GB" sz="800" dirty="0"/>
                        <a:t>The number of tectonic hazards has remained </a:t>
                      </a:r>
                      <a:r>
                        <a:rPr lang="en-GB" sz="800" b="1" dirty="0"/>
                        <a:t>fairly stable</a:t>
                      </a:r>
                      <a:r>
                        <a:rPr lang="en-GB" sz="800" dirty="0"/>
                        <a:t>. </a:t>
                      </a:r>
                    </a:p>
                  </a:txBody>
                  <a:tcPr>
                    <a:solidFill>
                      <a:srgbClr val="FAE7E6"/>
                    </a:solidFill>
                  </a:tcPr>
                </a:tc>
                <a:extLst>
                  <a:ext uri="{0D108BD9-81ED-4DB2-BD59-A6C34878D82A}">
                    <a16:rowId xmlns:a16="http://schemas.microsoft.com/office/drawing/2014/main" val="2475954491"/>
                  </a:ext>
                </a:extLst>
              </a:tr>
              <a:tr h="633851">
                <a:tc vMerge="1">
                  <a:txBody>
                    <a:bodyPr/>
                    <a:lstStyle/>
                    <a:p>
                      <a:endParaRPr lang="en-GB" dirty="0"/>
                    </a:p>
                  </a:txBody>
                  <a:tcPr/>
                </a:tc>
                <a:tc>
                  <a:txBody>
                    <a:bodyPr/>
                    <a:lstStyle/>
                    <a:p>
                      <a:pPr marL="0" indent="0">
                        <a:buFont typeface="Arial" panose="020B0604020202020204" pitchFamily="34" charset="0"/>
                        <a:buNone/>
                      </a:pPr>
                      <a:r>
                        <a:rPr lang="en-GB" sz="800" b="1" u="sng" dirty="0"/>
                        <a:t>Reasons behind Patterns &amp; Trends</a:t>
                      </a:r>
                      <a:endParaRPr lang="en-GB" sz="800" b="1" dirty="0"/>
                    </a:p>
                    <a:p>
                      <a:pPr marL="171450" indent="-171450">
                        <a:buFont typeface="Arial" panose="020B0604020202020204" pitchFamily="34" charset="0"/>
                        <a:buChar char="•"/>
                      </a:pPr>
                      <a:r>
                        <a:rPr lang="en-GB" sz="800" dirty="0"/>
                        <a:t>Improvements in </a:t>
                      </a:r>
                      <a:r>
                        <a:rPr lang="en-GB" sz="800" b="1" dirty="0"/>
                        <a:t>monitoring and recording events</a:t>
                      </a:r>
                      <a:r>
                        <a:rPr lang="en-GB" sz="800" dirty="0"/>
                        <a:t>.</a:t>
                      </a:r>
                    </a:p>
                    <a:p>
                      <a:pPr marL="171450" indent="-171450">
                        <a:buFont typeface="Arial" panose="020B0604020202020204" pitchFamily="34" charset="0"/>
                        <a:buChar char="•"/>
                      </a:pPr>
                      <a:r>
                        <a:rPr lang="en-GB" sz="800" dirty="0"/>
                        <a:t>Improvements in </a:t>
                      </a:r>
                      <a:r>
                        <a:rPr lang="en-GB" sz="800" b="1" dirty="0"/>
                        <a:t>technology</a:t>
                      </a:r>
                      <a:r>
                        <a:rPr lang="en-GB" sz="800" dirty="0"/>
                        <a:t> allow for more </a:t>
                      </a:r>
                      <a:r>
                        <a:rPr lang="en-GB" sz="800" b="1" dirty="0"/>
                        <a:t>reporting</a:t>
                      </a:r>
                      <a:r>
                        <a:rPr lang="en-GB" sz="800" dirty="0"/>
                        <a:t>.</a:t>
                      </a:r>
                    </a:p>
                    <a:p>
                      <a:pPr marL="171450" indent="-171450">
                        <a:buFont typeface="Arial" panose="020B0604020202020204" pitchFamily="34" charset="0"/>
                        <a:buChar char="•"/>
                      </a:pPr>
                      <a:r>
                        <a:rPr lang="en-GB" sz="800" dirty="0"/>
                        <a:t>The </a:t>
                      </a:r>
                      <a:r>
                        <a:rPr lang="en-GB" sz="800" b="1" dirty="0"/>
                        <a:t>global population has increased </a:t>
                      </a:r>
                      <a:r>
                        <a:rPr lang="en-GB" sz="800" dirty="0"/>
                        <a:t>by 4.3 billion since 1960.</a:t>
                      </a:r>
                    </a:p>
                  </a:txBody>
                  <a:tcPr/>
                </a:tc>
                <a:extLst>
                  <a:ext uri="{0D108BD9-81ED-4DB2-BD59-A6C34878D82A}">
                    <a16:rowId xmlns:a16="http://schemas.microsoft.com/office/drawing/2014/main" val="1492222972"/>
                  </a:ext>
                </a:extLst>
              </a:tr>
            </a:tbl>
          </a:graphicData>
        </a:graphic>
      </p:graphicFrame>
      <p:pic>
        <p:nvPicPr>
          <p:cNvPr id="40" name="Picture 39">
            <a:extLst>
              <a:ext uri="{FF2B5EF4-FFF2-40B4-BE49-F238E27FC236}">
                <a16:creationId xmlns:a16="http://schemas.microsoft.com/office/drawing/2014/main" id="{DC95C7FE-32D6-49E4-99B1-A3D5EC9F624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065864" y="2008120"/>
            <a:ext cx="1795724" cy="1450511"/>
          </a:xfrm>
          <a:prstGeom prst="rect">
            <a:avLst/>
          </a:prstGeom>
        </p:spPr>
      </p:pic>
      <p:graphicFrame>
        <p:nvGraphicFramePr>
          <p:cNvPr id="41" name="Table 6">
            <a:extLst>
              <a:ext uri="{FF2B5EF4-FFF2-40B4-BE49-F238E27FC236}">
                <a16:creationId xmlns:a16="http://schemas.microsoft.com/office/drawing/2014/main" id="{E9188ABF-40C7-450D-BDE8-92619F9A4250}"/>
              </a:ext>
            </a:extLst>
          </p:cNvPr>
          <p:cNvGraphicFramePr>
            <a:graphicFrameLocks noGrp="1"/>
          </p:cNvGraphicFramePr>
          <p:nvPr>
            <p:extLst>
              <p:ext uri="{D42A27DB-BD31-4B8C-83A1-F6EECF244321}">
                <p14:modId xmlns:p14="http://schemas.microsoft.com/office/powerpoint/2010/main" val="3517410820"/>
              </p:ext>
            </p:extLst>
          </p:nvPr>
        </p:nvGraphicFramePr>
        <p:xfrm>
          <a:off x="8065864" y="3454400"/>
          <a:ext cx="4712757" cy="533400"/>
        </p:xfrm>
        <a:graphic>
          <a:graphicData uri="http://schemas.openxmlformats.org/drawingml/2006/table">
            <a:tbl>
              <a:tblPr firstRow="1" bandRow="1">
                <a:tableStyleId>{7DF18680-E054-41AD-8BC1-D1AEF772440D}</a:tableStyleId>
              </a:tblPr>
              <a:tblGrid>
                <a:gridCol w="4712757">
                  <a:extLst>
                    <a:ext uri="{9D8B030D-6E8A-4147-A177-3AD203B41FA5}">
                      <a16:colId xmlns:a16="http://schemas.microsoft.com/office/drawing/2014/main" val="1333176067"/>
                    </a:ext>
                  </a:extLst>
                </a:gridCol>
              </a:tblGrid>
              <a:tr h="166539">
                <a:tc>
                  <a:txBody>
                    <a:bodyPr/>
                    <a:lstStyle/>
                    <a:p>
                      <a:pPr algn="ctr"/>
                      <a:r>
                        <a:rPr lang="en-GB" sz="900" dirty="0"/>
                        <a:t>Tectonic Mega-Disasters</a:t>
                      </a:r>
                      <a:endParaRPr lang="en-GB" sz="900" dirty="0">
                        <a:solidFill>
                          <a:schemeClr val="tx1"/>
                        </a:solidFill>
                      </a:endParaRPr>
                    </a:p>
                  </a:txBody>
                  <a:tcPr/>
                </a:tc>
                <a:extLst>
                  <a:ext uri="{0D108BD9-81ED-4DB2-BD59-A6C34878D82A}">
                    <a16:rowId xmlns:a16="http://schemas.microsoft.com/office/drawing/2014/main" val="13271343"/>
                  </a:ext>
                </a:extLst>
              </a:tr>
              <a:tr h="23269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Mega-disasters are a large scale (in spatial scale or in impact) event. They pose problems for effective management and require a coordinated, usually international, response. </a:t>
                      </a:r>
                      <a:r>
                        <a:rPr lang="en-GB" sz="700" b="1" dirty="0">
                          <a:solidFill>
                            <a:srgbClr val="FF0000"/>
                          </a:solidFill>
                        </a:rPr>
                        <a:t>They are High Impact, Low Probability (HILP) events.</a:t>
                      </a:r>
                    </a:p>
                  </a:txBody>
                  <a:tcPr>
                    <a:solidFill>
                      <a:srgbClr val="FAE7E6"/>
                    </a:solidFill>
                  </a:tcPr>
                </a:tc>
                <a:extLst>
                  <a:ext uri="{0D108BD9-81ED-4DB2-BD59-A6C34878D82A}">
                    <a16:rowId xmlns:a16="http://schemas.microsoft.com/office/drawing/2014/main" val="1340772237"/>
                  </a:ext>
                </a:extLst>
              </a:tr>
            </a:tbl>
          </a:graphicData>
        </a:graphic>
      </p:graphicFrame>
      <p:graphicFrame>
        <p:nvGraphicFramePr>
          <p:cNvPr id="43" name="Table 43">
            <a:extLst>
              <a:ext uri="{FF2B5EF4-FFF2-40B4-BE49-F238E27FC236}">
                <a16:creationId xmlns:a16="http://schemas.microsoft.com/office/drawing/2014/main" id="{4749E418-3F8A-40D6-AB7D-C736DDF564B0}"/>
              </a:ext>
            </a:extLst>
          </p:cNvPr>
          <p:cNvGraphicFramePr>
            <a:graphicFrameLocks noGrp="1"/>
          </p:cNvGraphicFramePr>
          <p:nvPr>
            <p:extLst>
              <p:ext uri="{D42A27DB-BD31-4B8C-83A1-F6EECF244321}">
                <p14:modId xmlns:p14="http://schemas.microsoft.com/office/powerpoint/2010/main" val="4718482"/>
              </p:ext>
            </p:extLst>
          </p:nvPr>
        </p:nvGraphicFramePr>
        <p:xfrm>
          <a:off x="8065864" y="3987800"/>
          <a:ext cx="4717244" cy="746760"/>
        </p:xfrm>
        <a:graphic>
          <a:graphicData uri="http://schemas.openxmlformats.org/drawingml/2006/table">
            <a:tbl>
              <a:tblPr firstRow="1" bandRow="1">
                <a:tableStyleId>{7DF18680-E054-41AD-8BC1-D1AEF772440D}</a:tableStyleId>
              </a:tblPr>
              <a:tblGrid>
                <a:gridCol w="4717244">
                  <a:extLst>
                    <a:ext uri="{9D8B030D-6E8A-4147-A177-3AD203B41FA5}">
                      <a16:colId xmlns:a16="http://schemas.microsoft.com/office/drawing/2014/main" val="137556674"/>
                    </a:ext>
                  </a:extLst>
                </a:gridCol>
              </a:tblGrid>
              <a:tr h="0">
                <a:tc>
                  <a:txBody>
                    <a:bodyPr/>
                    <a:lstStyle/>
                    <a:p>
                      <a:pPr algn="ctr"/>
                      <a:r>
                        <a:rPr lang="en-GB" sz="900" dirty="0"/>
                        <a:t>Multiple Hazard Zones</a:t>
                      </a:r>
                    </a:p>
                  </a:txBody>
                  <a:tcPr/>
                </a:tc>
                <a:extLst>
                  <a:ext uri="{0D108BD9-81ED-4DB2-BD59-A6C34878D82A}">
                    <a16:rowId xmlns:a16="http://schemas.microsoft.com/office/drawing/2014/main" val="2690737320"/>
                  </a:ext>
                </a:extLst>
              </a:tr>
              <a:tr h="0">
                <a:tc>
                  <a:txBody>
                    <a:bodyPr/>
                    <a:lstStyle/>
                    <a:p>
                      <a:r>
                        <a:rPr lang="en-GB" sz="700" b="1" dirty="0"/>
                        <a:t>Some places are vulnerable to multiple hazards; we call these places </a:t>
                      </a:r>
                      <a:r>
                        <a:rPr lang="en-GB" sz="700" b="1" u="sng" dirty="0"/>
                        <a:t>‘hazard hotspots</a:t>
                      </a:r>
                      <a:r>
                        <a:rPr lang="en-GB" sz="700" b="1" dirty="0"/>
                        <a:t>’.</a:t>
                      </a:r>
                    </a:p>
                    <a:p>
                      <a:pPr marL="171450" indent="-171450">
                        <a:buFont typeface="Arial" panose="020B0604020202020204" pitchFamily="34" charset="0"/>
                        <a:buChar char="•"/>
                      </a:pPr>
                      <a:r>
                        <a:rPr lang="en-GB" sz="700" dirty="0"/>
                        <a:t>They are </a:t>
                      </a:r>
                      <a:r>
                        <a:rPr lang="en-GB" sz="700" b="1" dirty="0"/>
                        <a:t>hotspots due to their geography and location</a:t>
                      </a:r>
                      <a:r>
                        <a:rPr lang="en-GB" sz="700" dirty="0"/>
                        <a:t>.</a:t>
                      </a:r>
                    </a:p>
                    <a:p>
                      <a:pPr marL="171450" indent="-171450">
                        <a:buFont typeface="Arial" panose="020B0604020202020204" pitchFamily="34" charset="0"/>
                        <a:buChar char="•"/>
                      </a:pPr>
                      <a:r>
                        <a:rPr lang="en-GB" sz="700" dirty="0"/>
                        <a:t>They usually experience </a:t>
                      </a:r>
                      <a:r>
                        <a:rPr lang="en-GB" sz="700" b="1" dirty="0"/>
                        <a:t>volcanic eruptions, earthquakes and tsunamis </a:t>
                      </a:r>
                      <a:r>
                        <a:rPr lang="en-GB" sz="700" dirty="0"/>
                        <a:t>as well as their secondary hazards.</a:t>
                      </a:r>
                    </a:p>
                    <a:p>
                      <a:pPr marL="171450" indent="-171450">
                        <a:buFont typeface="Arial" panose="020B0604020202020204" pitchFamily="34" charset="0"/>
                        <a:buChar char="•"/>
                      </a:pPr>
                      <a:r>
                        <a:rPr lang="en-GB" sz="700" dirty="0"/>
                        <a:t>Good examples of hazard hotspots would be </a:t>
                      </a:r>
                      <a:r>
                        <a:rPr lang="en-GB" sz="700" b="1" dirty="0">
                          <a:solidFill>
                            <a:srgbClr val="FF0000"/>
                          </a:solidFill>
                        </a:rPr>
                        <a:t>California (USA), Philippines and Japan</a:t>
                      </a:r>
                      <a:r>
                        <a:rPr lang="en-GB" sz="700" dirty="0"/>
                        <a:t>. </a:t>
                      </a:r>
                    </a:p>
                  </a:txBody>
                  <a:tcPr>
                    <a:solidFill>
                      <a:srgbClr val="FAE7E6"/>
                    </a:solidFill>
                  </a:tcPr>
                </a:tc>
                <a:extLst>
                  <a:ext uri="{0D108BD9-81ED-4DB2-BD59-A6C34878D82A}">
                    <a16:rowId xmlns:a16="http://schemas.microsoft.com/office/drawing/2014/main" val="1617693902"/>
                  </a:ext>
                </a:extLst>
              </a:tr>
            </a:tbl>
          </a:graphicData>
        </a:graphic>
      </p:graphicFrame>
      <p:graphicFrame>
        <p:nvGraphicFramePr>
          <p:cNvPr id="45" name="Table 5">
            <a:extLst>
              <a:ext uri="{FF2B5EF4-FFF2-40B4-BE49-F238E27FC236}">
                <a16:creationId xmlns:a16="http://schemas.microsoft.com/office/drawing/2014/main" id="{5AFC99F8-C1AF-47E1-8EAA-41C7BD0EF861}"/>
              </a:ext>
            </a:extLst>
          </p:cNvPr>
          <p:cNvGraphicFramePr>
            <a:graphicFrameLocks noGrp="1"/>
          </p:cNvGraphicFramePr>
          <p:nvPr>
            <p:extLst>
              <p:ext uri="{D42A27DB-BD31-4B8C-83A1-F6EECF244321}">
                <p14:modId xmlns:p14="http://schemas.microsoft.com/office/powerpoint/2010/main" val="2455333577"/>
              </p:ext>
            </p:extLst>
          </p:nvPr>
        </p:nvGraphicFramePr>
        <p:xfrm>
          <a:off x="8061377" y="4734560"/>
          <a:ext cx="4717245" cy="1785873"/>
        </p:xfrm>
        <a:graphic>
          <a:graphicData uri="http://schemas.openxmlformats.org/drawingml/2006/table">
            <a:tbl>
              <a:tblPr firstRow="1" bandRow="1">
                <a:tableStyleId>{7DF18680-E054-41AD-8BC1-D1AEF772440D}</a:tableStyleId>
              </a:tblPr>
              <a:tblGrid>
                <a:gridCol w="1736525">
                  <a:extLst>
                    <a:ext uri="{9D8B030D-6E8A-4147-A177-3AD203B41FA5}">
                      <a16:colId xmlns:a16="http://schemas.microsoft.com/office/drawing/2014/main" val="3487207365"/>
                    </a:ext>
                  </a:extLst>
                </a:gridCol>
                <a:gridCol w="616570">
                  <a:extLst>
                    <a:ext uri="{9D8B030D-6E8A-4147-A177-3AD203B41FA5}">
                      <a16:colId xmlns:a16="http://schemas.microsoft.com/office/drawing/2014/main" val="3205944850"/>
                    </a:ext>
                  </a:extLst>
                </a:gridCol>
                <a:gridCol w="622123">
                  <a:extLst>
                    <a:ext uri="{9D8B030D-6E8A-4147-A177-3AD203B41FA5}">
                      <a16:colId xmlns:a16="http://schemas.microsoft.com/office/drawing/2014/main" val="1360618958"/>
                    </a:ext>
                  </a:extLst>
                </a:gridCol>
                <a:gridCol w="1742027">
                  <a:extLst>
                    <a:ext uri="{9D8B030D-6E8A-4147-A177-3AD203B41FA5}">
                      <a16:colId xmlns:a16="http://schemas.microsoft.com/office/drawing/2014/main" val="2260708141"/>
                    </a:ext>
                  </a:extLst>
                </a:gridCol>
              </a:tblGrid>
              <a:tr h="129835">
                <a:tc gridSpan="4">
                  <a:txBody>
                    <a:bodyPr/>
                    <a:lstStyle/>
                    <a:p>
                      <a:pPr algn="ctr"/>
                      <a:r>
                        <a:rPr lang="en-GB" sz="900" u="none" dirty="0"/>
                        <a:t>Hazard Management Cycle</a:t>
                      </a: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013470785"/>
                  </a:ext>
                </a:extLst>
              </a:tr>
              <a:tr h="16635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t>The theoretical model shows hazard management as a continuous </a:t>
                      </a:r>
                      <a:r>
                        <a:rPr lang="en-GB" sz="700" b="1" u="sng" dirty="0"/>
                        <a:t>four stage cycle</a:t>
                      </a:r>
                      <a:r>
                        <a:rPr lang="en-GB" sz="700" b="1" dirty="0"/>
                        <a:t>.</a:t>
                      </a:r>
                    </a:p>
                  </a:txBody>
                  <a:tcPr>
                    <a:solidFill>
                      <a:schemeClr val="accent5">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203470243"/>
                  </a:ext>
                </a:extLst>
              </a:tr>
              <a:tr h="628208">
                <a:tc>
                  <a:txBody>
                    <a:bodyPr/>
                    <a:lstStyle/>
                    <a:p>
                      <a:pPr algn="ctr"/>
                      <a:r>
                        <a:rPr lang="en-GB" sz="700" b="1" u="none" dirty="0">
                          <a:effectLst/>
                        </a:rPr>
                        <a:t>Recovery</a:t>
                      </a:r>
                    </a:p>
                    <a:p>
                      <a:pPr algn="ctr"/>
                      <a:r>
                        <a:rPr lang="en-GB" sz="700" dirty="0">
                          <a:effectLst/>
                        </a:rPr>
                        <a:t>Getting back to normal.</a:t>
                      </a:r>
                    </a:p>
                    <a:p>
                      <a:pPr algn="ctr"/>
                      <a:r>
                        <a:rPr lang="en-GB" sz="700" dirty="0">
                          <a:effectLst/>
                        </a:rPr>
                        <a:t>This focuses on people’s immediate needs, so it overlaps with the response phases. However, it also has long term focuses such as aiming to improve systems for next time.</a:t>
                      </a:r>
                      <a:endParaRPr lang="en-GB" sz="700" b="1" dirty="0">
                        <a:effectLst/>
                      </a:endParaRPr>
                    </a:p>
                  </a:txBody>
                  <a:tcPr/>
                </a:tc>
                <a:tc gridSpan="2">
                  <a:txBody>
                    <a:bodyPr/>
                    <a:lstStyle/>
                    <a:p>
                      <a:endParaRPr lang="en-GB" sz="700" dirty="0">
                        <a:effectLst/>
                      </a:endParaRPr>
                    </a:p>
                  </a:txBody>
                  <a:tcPr/>
                </a:tc>
                <a:tc hMerge="1">
                  <a:txBody>
                    <a:bodyPr/>
                    <a:lstStyle/>
                    <a:p>
                      <a:endParaRPr lang="en-GB" dirty="0"/>
                    </a:p>
                  </a:txBody>
                  <a:tcPr/>
                </a:tc>
                <a:tc>
                  <a:txBody>
                    <a:bodyPr/>
                    <a:lstStyle/>
                    <a:p>
                      <a:pPr algn="ctr"/>
                      <a:r>
                        <a:rPr lang="en-GB" sz="700" b="1" u="none" dirty="0">
                          <a:effectLst/>
                        </a:rPr>
                        <a:t>Mitigation</a:t>
                      </a:r>
                    </a:p>
                    <a:p>
                      <a:pPr algn="ctr"/>
                      <a:r>
                        <a:rPr lang="en-GB" sz="700" dirty="0">
                          <a:effectLst/>
                        </a:rPr>
                        <a:t>Preventing hazard events or minimising their effects.</a:t>
                      </a:r>
                      <a:endParaRPr lang="en-GB" sz="700" u="sng" dirty="0">
                        <a:effectLst/>
                      </a:endParaRPr>
                    </a:p>
                    <a:p>
                      <a:pPr algn="ctr"/>
                      <a:r>
                        <a:rPr lang="en-GB" sz="700" dirty="0">
                          <a:effectLst/>
                        </a:rPr>
                        <a:t>Identifying potential natural hazards and taking steps to rescue their impact. The main aim is to reduce loss of life and property.</a:t>
                      </a:r>
                      <a:endParaRPr lang="en-GB" sz="700" b="1" dirty="0">
                        <a:effectLst/>
                      </a:endParaRPr>
                    </a:p>
                  </a:txBody>
                  <a:tcPr>
                    <a:solidFill>
                      <a:srgbClr val="F8CEC4"/>
                    </a:solidFill>
                  </a:tcPr>
                </a:tc>
                <a:extLst>
                  <a:ext uri="{0D108BD9-81ED-4DB2-BD59-A6C34878D82A}">
                    <a16:rowId xmlns:a16="http://schemas.microsoft.com/office/drawing/2014/main" val="426889493"/>
                  </a:ext>
                </a:extLst>
              </a:tr>
              <a:tr h="520953">
                <a:tc gridSpan="2">
                  <a:txBody>
                    <a:bodyPr/>
                    <a:lstStyle/>
                    <a:p>
                      <a:pPr algn="ctr"/>
                      <a:r>
                        <a:rPr lang="en-GB" sz="700" b="1" u="none" dirty="0">
                          <a:effectLst/>
                        </a:rPr>
                        <a:t>Response</a:t>
                      </a:r>
                    </a:p>
                    <a:p>
                      <a:pPr algn="ctr"/>
                      <a:r>
                        <a:rPr lang="en-GB" sz="700" dirty="0">
                          <a:effectLst/>
                        </a:rPr>
                        <a:t>Responding effectively to a hazard event. </a:t>
                      </a:r>
                    </a:p>
                    <a:p>
                      <a:pPr algn="ctr"/>
                      <a:r>
                        <a:rPr lang="en-GB" sz="700" dirty="0">
                          <a:effectLst/>
                        </a:rPr>
                        <a:t>The main aims are to save lives, protect property, make affected areas safe and reduce economic loss.</a:t>
                      </a:r>
                      <a:endParaRPr lang="en-GB" sz="700" b="1" dirty="0">
                        <a:effectLst/>
                      </a:endParaRPr>
                    </a:p>
                  </a:txBody>
                  <a:tcPr/>
                </a:tc>
                <a:tc hMerge="1">
                  <a:txBody>
                    <a:bodyPr/>
                    <a:lstStyle/>
                    <a:p>
                      <a:r>
                        <a:rPr lang="en-GB" b="1" dirty="0">
                          <a:effectLst>
                            <a:outerShdw blurRad="38100" dist="38100" dir="2700000" algn="tl">
                              <a:srgbClr val="000000">
                                <a:alpha val="43137"/>
                              </a:srgbClr>
                            </a:outerShdw>
                          </a:effectLst>
                          <a:ea typeface="Please write me a song" panose="02000603000000000000" pitchFamily="2" charset="0"/>
                        </a:rPr>
                        <a:t>Preparedness</a:t>
                      </a:r>
                    </a:p>
                    <a:p>
                      <a:r>
                        <a:rPr lang="en-GB" b="1" dirty="0">
                          <a:solidFill>
                            <a:srgbClr val="FF0000"/>
                          </a:solidFill>
                          <a:ea typeface="Please write me a song" panose="02000603000000000000" pitchFamily="2" charset="0"/>
                        </a:rPr>
                        <a:t>Preparing to deal with a hazard event.</a:t>
                      </a:r>
                      <a:endParaRPr lang="en-GB" b="1" u="sng" dirty="0">
                        <a:solidFill>
                          <a:srgbClr val="FF0000"/>
                        </a:solidFill>
                        <a:ea typeface="Please write me a song" panose="02000603000000000000" pitchFamily="2" charset="0"/>
                      </a:endParaRPr>
                    </a:p>
                    <a:p>
                      <a:pPr algn="ctr"/>
                      <a:r>
                        <a:rPr lang="en-GB" b="1" dirty="0"/>
                        <a:t>Minimising loss of life and property and facilitating response and recovery. Plans are developed and implemented by emergency planners. </a:t>
                      </a:r>
                    </a:p>
                    <a:p>
                      <a:endParaRPr lang="en-GB" dirty="0"/>
                    </a:p>
                  </a:txBody>
                  <a:tcPr anchor="ctr"/>
                </a:tc>
                <a:tc gridSpan="2">
                  <a:txBody>
                    <a:bodyPr/>
                    <a:lstStyle/>
                    <a:p>
                      <a:pPr algn="ctr"/>
                      <a:r>
                        <a:rPr lang="en-GB" sz="700" b="1" dirty="0">
                          <a:effectLst/>
                        </a:rPr>
                        <a:t>Preparedness</a:t>
                      </a:r>
                    </a:p>
                    <a:p>
                      <a:pPr algn="ctr"/>
                      <a:r>
                        <a:rPr lang="en-GB" sz="700" dirty="0">
                          <a:effectLst/>
                        </a:rPr>
                        <a:t>Preparing to deal with a hazard event. Minimising loss of life and property whilst also facilitating response and recovery. Plans are implemented by emergency planners. </a:t>
                      </a:r>
                      <a:endParaRPr lang="en-GB" sz="700" b="1" dirty="0">
                        <a:effectLst/>
                      </a:endParaRPr>
                    </a:p>
                  </a:txBody>
                  <a:tcPr anchor="ctr">
                    <a:solidFill>
                      <a:srgbClr val="FAE7E6"/>
                    </a:solidFill>
                  </a:tcPr>
                </a:tc>
                <a:tc hMerge="1">
                  <a:txBody>
                    <a:bodyPr/>
                    <a:lstStyle/>
                    <a:p>
                      <a:endParaRPr lang="en-GB" dirty="0"/>
                    </a:p>
                  </a:txBody>
                  <a:tcPr/>
                </a:tc>
                <a:extLst>
                  <a:ext uri="{0D108BD9-81ED-4DB2-BD59-A6C34878D82A}">
                    <a16:rowId xmlns:a16="http://schemas.microsoft.com/office/drawing/2014/main" val="1770088506"/>
                  </a:ext>
                </a:extLst>
              </a:tr>
            </a:tbl>
          </a:graphicData>
        </a:graphic>
      </p:graphicFrame>
      <p:graphicFrame>
        <p:nvGraphicFramePr>
          <p:cNvPr id="47" name="Table 3">
            <a:extLst>
              <a:ext uri="{FF2B5EF4-FFF2-40B4-BE49-F238E27FC236}">
                <a16:creationId xmlns:a16="http://schemas.microsoft.com/office/drawing/2014/main" id="{44F2597D-EBC4-4165-A2CB-9B79847216DC}"/>
              </a:ext>
            </a:extLst>
          </p:cNvPr>
          <p:cNvGraphicFramePr>
            <a:graphicFrameLocks noGrp="1"/>
          </p:cNvGraphicFramePr>
          <p:nvPr>
            <p:extLst>
              <p:ext uri="{D42A27DB-BD31-4B8C-83A1-F6EECF244321}">
                <p14:modId xmlns:p14="http://schemas.microsoft.com/office/powerpoint/2010/main" val="1466296152"/>
              </p:ext>
            </p:extLst>
          </p:nvPr>
        </p:nvGraphicFramePr>
        <p:xfrm>
          <a:off x="8061377" y="6516668"/>
          <a:ext cx="4717244" cy="1264920"/>
        </p:xfrm>
        <a:graphic>
          <a:graphicData uri="http://schemas.openxmlformats.org/drawingml/2006/table">
            <a:tbl>
              <a:tblPr firstRow="1" bandRow="1">
                <a:tableStyleId>{7DF18680-E054-41AD-8BC1-D1AEF772440D}</a:tableStyleId>
              </a:tblPr>
              <a:tblGrid>
                <a:gridCol w="2676473">
                  <a:extLst>
                    <a:ext uri="{9D8B030D-6E8A-4147-A177-3AD203B41FA5}">
                      <a16:colId xmlns:a16="http://schemas.microsoft.com/office/drawing/2014/main" val="4289791245"/>
                    </a:ext>
                  </a:extLst>
                </a:gridCol>
                <a:gridCol w="2040771">
                  <a:extLst>
                    <a:ext uri="{9D8B030D-6E8A-4147-A177-3AD203B41FA5}">
                      <a16:colId xmlns:a16="http://schemas.microsoft.com/office/drawing/2014/main" val="3102700784"/>
                    </a:ext>
                  </a:extLst>
                </a:gridCol>
              </a:tblGrid>
              <a:tr h="0">
                <a:tc>
                  <a:txBody>
                    <a:bodyPr/>
                    <a:lstStyle/>
                    <a:p>
                      <a:pPr algn="ctr"/>
                      <a:r>
                        <a:rPr lang="en-GB" sz="900" dirty="0"/>
                        <a:t>The Park’s Model</a:t>
                      </a:r>
                    </a:p>
                  </a:txBody>
                  <a:tcPr/>
                </a:tc>
                <a:tc rowSpan="3">
                  <a:txBody>
                    <a:bodyPr/>
                    <a:lstStyle/>
                    <a:p>
                      <a:pPr algn="ctr"/>
                      <a:endParaRPr lang="en-GB" sz="900" dirty="0"/>
                    </a:p>
                  </a:txBody>
                  <a:tcPr>
                    <a:solidFill>
                      <a:schemeClr val="accent5">
                        <a:lumMod val="20000"/>
                        <a:lumOff val="80000"/>
                      </a:schemeClr>
                    </a:solidFill>
                  </a:tcPr>
                </a:tc>
                <a:extLst>
                  <a:ext uri="{0D108BD9-81ED-4DB2-BD59-A6C34878D82A}">
                    <a16:rowId xmlns:a16="http://schemas.microsoft.com/office/drawing/2014/main" val="1960520329"/>
                  </a:ext>
                </a:extLst>
              </a:tr>
              <a:tr h="0">
                <a:tc>
                  <a:txBody>
                    <a:bodyPr/>
                    <a:lstStyle/>
                    <a:p>
                      <a:pPr algn="ctr"/>
                      <a:r>
                        <a:rPr lang="en-GB" sz="700" b="1" u="none" strike="noStrike" kern="1200" dirty="0">
                          <a:effectLst/>
                        </a:rPr>
                        <a:t>The Park Model plots the quality of life after a disaster against the time since the disaster has occurred. </a:t>
                      </a:r>
                      <a:endParaRPr lang="en-GB" sz="700" b="1" dirty="0"/>
                    </a:p>
                  </a:txBody>
                  <a:tcPr/>
                </a:tc>
                <a:tc vMerge="1">
                  <a:txBody>
                    <a:bodyPr/>
                    <a:lstStyle/>
                    <a:p>
                      <a:pPr algn="ctr"/>
                      <a:endParaRPr lang="en-GB" sz="700" b="1" dirty="0"/>
                    </a:p>
                  </a:txBody>
                  <a:tcPr/>
                </a:tc>
                <a:extLst>
                  <a:ext uri="{0D108BD9-81ED-4DB2-BD59-A6C34878D82A}">
                    <a16:rowId xmlns:a16="http://schemas.microsoft.com/office/drawing/2014/main" val="4068282154"/>
                  </a:ext>
                </a:extLst>
              </a:tr>
              <a:tr h="0">
                <a:tc>
                  <a:txBody>
                    <a:bodyPr/>
                    <a:lstStyle/>
                    <a:p>
                      <a:pPr algn="l"/>
                      <a:r>
                        <a:rPr lang="en-GB" sz="700" u="sng" dirty="0"/>
                        <a:t>The Park model takes into account</a:t>
                      </a:r>
                      <a:r>
                        <a:rPr lang="en-GB" sz="700" dirty="0"/>
                        <a:t>:</a:t>
                      </a:r>
                    </a:p>
                    <a:p>
                      <a:pPr marL="171450" indent="-171450" algn="l">
                        <a:buFont typeface="Arial" panose="020B0604020202020204" pitchFamily="34" charset="0"/>
                        <a:buChar char="•"/>
                      </a:pPr>
                      <a:r>
                        <a:rPr lang="en-GB" sz="700" dirty="0"/>
                        <a:t>That hazards are </a:t>
                      </a:r>
                      <a:r>
                        <a:rPr lang="en-GB" sz="700" b="1" dirty="0">
                          <a:solidFill>
                            <a:srgbClr val="FF0000"/>
                          </a:solidFill>
                        </a:rPr>
                        <a:t>inconsistent</a:t>
                      </a:r>
                      <a:r>
                        <a:rPr lang="en-GB" sz="700" dirty="0"/>
                        <a:t>. Things such as the magnitude, development and aid received change over time. </a:t>
                      </a:r>
                    </a:p>
                    <a:p>
                      <a:pPr marL="171450" indent="-171450" algn="l">
                        <a:buFont typeface="Arial" panose="020B0604020202020204" pitchFamily="34" charset="0"/>
                        <a:buChar char="•"/>
                      </a:pPr>
                      <a:r>
                        <a:rPr lang="en-GB" sz="700" dirty="0"/>
                        <a:t>All hazards have </a:t>
                      </a:r>
                      <a:r>
                        <a:rPr lang="en-GB" sz="700" b="1" dirty="0">
                          <a:solidFill>
                            <a:srgbClr val="FF0000"/>
                          </a:solidFill>
                        </a:rPr>
                        <a:t>different impacts and responses</a:t>
                      </a:r>
                      <a:r>
                        <a:rPr lang="en-GB" sz="700" dirty="0"/>
                        <a:t>.</a:t>
                      </a:r>
                    </a:p>
                    <a:p>
                      <a:pPr marL="171450" indent="-171450" algn="l">
                        <a:buFont typeface="Arial" panose="020B0604020202020204" pitchFamily="34" charset="0"/>
                        <a:buChar char="•"/>
                      </a:pPr>
                      <a:r>
                        <a:rPr lang="en-GB" sz="700" b="1" dirty="0">
                          <a:solidFill>
                            <a:srgbClr val="FF0000"/>
                          </a:solidFill>
                        </a:rPr>
                        <a:t>Wealthier countries </a:t>
                      </a:r>
                      <a:r>
                        <a:rPr lang="en-GB" sz="700" dirty="0"/>
                        <a:t>have different curves as they recover faster. They have well-equipped services with technology.</a:t>
                      </a:r>
                    </a:p>
                  </a:txBody>
                  <a:tcPr/>
                </a:tc>
                <a:tc vMerge="1">
                  <a:txBody>
                    <a:bodyPr/>
                    <a:lstStyle/>
                    <a:p>
                      <a:endParaRPr lang="en-GB" dirty="0"/>
                    </a:p>
                  </a:txBody>
                  <a:tcPr/>
                </a:tc>
                <a:extLst>
                  <a:ext uri="{0D108BD9-81ED-4DB2-BD59-A6C34878D82A}">
                    <a16:rowId xmlns:a16="http://schemas.microsoft.com/office/drawing/2014/main" val="3049661014"/>
                  </a:ext>
                </a:extLst>
              </a:tr>
            </a:tbl>
          </a:graphicData>
        </a:graphic>
      </p:graphicFrame>
      <p:pic>
        <p:nvPicPr>
          <p:cNvPr id="48" name="Picture 47">
            <a:extLst>
              <a:ext uri="{FF2B5EF4-FFF2-40B4-BE49-F238E27FC236}">
                <a16:creationId xmlns:a16="http://schemas.microsoft.com/office/drawing/2014/main" id="{E006229A-4307-4570-A14F-7633F2267406}"/>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0701681" y="6516668"/>
            <a:ext cx="2076940" cy="1264920"/>
          </a:xfrm>
          <a:prstGeom prst="rect">
            <a:avLst/>
          </a:prstGeom>
        </p:spPr>
      </p:pic>
      <p:graphicFrame>
        <p:nvGraphicFramePr>
          <p:cNvPr id="49" name="Table 6">
            <a:extLst>
              <a:ext uri="{FF2B5EF4-FFF2-40B4-BE49-F238E27FC236}">
                <a16:creationId xmlns:a16="http://schemas.microsoft.com/office/drawing/2014/main" id="{B669140D-E4C3-4D7F-8062-A7277F7AE3AD}"/>
              </a:ext>
            </a:extLst>
          </p:cNvPr>
          <p:cNvGraphicFramePr>
            <a:graphicFrameLocks noGrp="1"/>
          </p:cNvGraphicFramePr>
          <p:nvPr>
            <p:extLst>
              <p:ext uri="{D42A27DB-BD31-4B8C-83A1-F6EECF244321}">
                <p14:modId xmlns:p14="http://schemas.microsoft.com/office/powerpoint/2010/main" val="3293741524"/>
              </p:ext>
            </p:extLst>
          </p:nvPr>
        </p:nvGraphicFramePr>
        <p:xfrm>
          <a:off x="8070509" y="7781588"/>
          <a:ext cx="4717245" cy="746760"/>
        </p:xfrm>
        <a:graphic>
          <a:graphicData uri="http://schemas.openxmlformats.org/drawingml/2006/table">
            <a:tbl>
              <a:tblPr firstRow="1" bandRow="1">
                <a:tableStyleId>{7DF18680-E054-41AD-8BC1-D1AEF772440D}</a:tableStyleId>
              </a:tblPr>
              <a:tblGrid>
                <a:gridCol w="1572415">
                  <a:extLst>
                    <a:ext uri="{9D8B030D-6E8A-4147-A177-3AD203B41FA5}">
                      <a16:colId xmlns:a16="http://schemas.microsoft.com/office/drawing/2014/main" val="4007587019"/>
                    </a:ext>
                  </a:extLst>
                </a:gridCol>
                <a:gridCol w="1572415">
                  <a:extLst>
                    <a:ext uri="{9D8B030D-6E8A-4147-A177-3AD203B41FA5}">
                      <a16:colId xmlns:a16="http://schemas.microsoft.com/office/drawing/2014/main" val="3898404423"/>
                    </a:ext>
                  </a:extLst>
                </a:gridCol>
                <a:gridCol w="1572415">
                  <a:extLst>
                    <a:ext uri="{9D8B030D-6E8A-4147-A177-3AD203B41FA5}">
                      <a16:colId xmlns:a16="http://schemas.microsoft.com/office/drawing/2014/main" val="1400027723"/>
                    </a:ext>
                  </a:extLst>
                </a:gridCol>
              </a:tblGrid>
              <a:tr h="155341">
                <a:tc gridSpan="3">
                  <a:txBody>
                    <a:bodyPr/>
                    <a:lstStyle/>
                    <a:p>
                      <a:pPr algn="ctr"/>
                      <a:r>
                        <a:rPr lang="en-GB" sz="900" u="none" dirty="0"/>
                        <a:t>Players: The Role of Aid Donors</a:t>
                      </a:r>
                      <a:endParaRPr lang="en-GB" sz="900" u="none" dirty="0">
                        <a:solidFill>
                          <a:schemeClr val="bg1"/>
                        </a:solidFill>
                      </a:endParaRP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819707429"/>
                  </a:ext>
                </a:extLst>
              </a:tr>
              <a:tr h="424599">
                <a:tc>
                  <a:txBody>
                    <a:bodyPr/>
                    <a:lstStyle/>
                    <a:p>
                      <a:pPr algn="ctr"/>
                      <a:r>
                        <a:rPr lang="en-GB" sz="700" b="1" u="sng" dirty="0">
                          <a:solidFill>
                            <a:srgbClr val="0070C0"/>
                          </a:solidFill>
                        </a:rPr>
                        <a:t>Emergency Aid</a:t>
                      </a:r>
                    </a:p>
                    <a:p>
                      <a:pPr algn="ctr"/>
                      <a:r>
                        <a:rPr lang="en-GB" sz="700" dirty="0"/>
                        <a:t>Immediate help such as food, clean water and shelter for people displaced by a disaster event.</a:t>
                      </a:r>
                    </a:p>
                  </a:txBody>
                  <a:tcPr/>
                </a:tc>
                <a:tc>
                  <a:txBody>
                    <a:bodyPr/>
                    <a:lstStyle/>
                    <a:p>
                      <a:pPr algn="ctr"/>
                      <a:r>
                        <a:rPr lang="en-GB" sz="700" b="1" u="sng" dirty="0">
                          <a:solidFill>
                            <a:srgbClr val="00B050"/>
                          </a:solidFill>
                        </a:rPr>
                        <a:t>Short-Term Aid</a:t>
                      </a:r>
                    </a:p>
                    <a:p>
                      <a:pPr algn="ctr"/>
                      <a:r>
                        <a:rPr lang="en-GB" sz="700" dirty="0"/>
                        <a:t>Restoring water supplies to affected areas, providing temporary shelters for displaced people.</a:t>
                      </a:r>
                    </a:p>
                  </a:txBody>
                  <a:tcPr/>
                </a:tc>
                <a:tc>
                  <a:txBody>
                    <a:bodyPr/>
                    <a:lstStyle/>
                    <a:p>
                      <a:pPr algn="ctr"/>
                      <a:r>
                        <a:rPr lang="en-GB" sz="700" b="1" u="sng" dirty="0">
                          <a:solidFill>
                            <a:srgbClr val="7030A0"/>
                          </a:solidFill>
                        </a:rPr>
                        <a:t>Long-Term Aid</a:t>
                      </a:r>
                    </a:p>
                    <a:p>
                      <a:pPr algn="ctr"/>
                      <a:r>
                        <a:rPr lang="en-GB" sz="700" dirty="0"/>
                        <a:t>Rebuilding infrastructure, redeveloping economy and managing to reduce the impact of future events.</a:t>
                      </a:r>
                    </a:p>
                  </a:txBody>
                  <a:tcPr/>
                </a:tc>
                <a:extLst>
                  <a:ext uri="{0D108BD9-81ED-4DB2-BD59-A6C34878D82A}">
                    <a16:rowId xmlns:a16="http://schemas.microsoft.com/office/drawing/2014/main" val="1978270207"/>
                  </a:ext>
                </a:extLst>
              </a:tr>
            </a:tbl>
          </a:graphicData>
        </a:graphic>
      </p:graphicFrame>
      <p:sp>
        <p:nvSpPr>
          <p:cNvPr id="50" name="Arrow: Right 49">
            <a:extLst>
              <a:ext uri="{FF2B5EF4-FFF2-40B4-BE49-F238E27FC236}">
                <a16:creationId xmlns:a16="http://schemas.microsoft.com/office/drawing/2014/main" id="{3A3F50AD-9A3A-4788-99D2-A8B8864C8514}"/>
              </a:ext>
            </a:extLst>
          </p:cNvPr>
          <p:cNvSpPr/>
          <p:nvPr/>
        </p:nvSpPr>
        <p:spPr>
          <a:xfrm>
            <a:off x="9548434" y="819920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Arrow: Right 50">
            <a:extLst>
              <a:ext uri="{FF2B5EF4-FFF2-40B4-BE49-F238E27FC236}">
                <a16:creationId xmlns:a16="http://schemas.microsoft.com/office/drawing/2014/main" id="{D20A0D6C-5799-44A8-A2DD-2CF8B81B863F}"/>
              </a:ext>
            </a:extLst>
          </p:cNvPr>
          <p:cNvSpPr/>
          <p:nvPr/>
        </p:nvSpPr>
        <p:spPr>
          <a:xfrm>
            <a:off x="11115069" y="819920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2" name="Table 3">
            <a:extLst>
              <a:ext uri="{FF2B5EF4-FFF2-40B4-BE49-F238E27FC236}">
                <a16:creationId xmlns:a16="http://schemas.microsoft.com/office/drawing/2014/main" id="{7468E685-CB27-4002-B9E4-EF3121CD8035}"/>
              </a:ext>
            </a:extLst>
          </p:cNvPr>
          <p:cNvGraphicFramePr>
            <a:graphicFrameLocks noGrp="1"/>
          </p:cNvGraphicFramePr>
          <p:nvPr>
            <p:extLst>
              <p:ext uri="{D42A27DB-BD31-4B8C-83A1-F6EECF244321}">
                <p14:modId xmlns:p14="http://schemas.microsoft.com/office/powerpoint/2010/main" val="11584211"/>
              </p:ext>
            </p:extLst>
          </p:nvPr>
        </p:nvGraphicFramePr>
        <p:xfrm>
          <a:off x="8070509" y="8533127"/>
          <a:ext cx="4708112" cy="1051560"/>
        </p:xfrm>
        <a:graphic>
          <a:graphicData uri="http://schemas.openxmlformats.org/drawingml/2006/table">
            <a:tbl>
              <a:tblPr firstRow="1" bandRow="1">
                <a:tableStyleId>{7DF18680-E054-41AD-8BC1-D1AEF772440D}</a:tableStyleId>
              </a:tblPr>
              <a:tblGrid>
                <a:gridCol w="1177028">
                  <a:extLst>
                    <a:ext uri="{9D8B030D-6E8A-4147-A177-3AD203B41FA5}">
                      <a16:colId xmlns:a16="http://schemas.microsoft.com/office/drawing/2014/main" val="3376024843"/>
                    </a:ext>
                  </a:extLst>
                </a:gridCol>
                <a:gridCol w="1177028">
                  <a:extLst>
                    <a:ext uri="{9D8B030D-6E8A-4147-A177-3AD203B41FA5}">
                      <a16:colId xmlns:a16="http://schemas.microsoft.com/office/drawing/2014/main" val="3996274119"/>
                    </a:ext>
                  </a:extLst>
                </a:gridCol>
                <a:gridCol w="1177028">
                  <a:extLst>
                    <a:ext uri="{9D8B030D-6E8A-4147-A177-3AD203B41FA5}">
                      <a16:colId xmlns:a16="http://schemas.microsoft.com/office/drawing/2014/main" val="3406784538"/>
                    </a:ext>
                  </a:extLst>
                </a:gridCol>
                <a:gridCol w="1177028">
                  <a:extLst>
                    <a:ext uri="{9D8B030D-6E8A-4147-A177-3AD203B41FA5}">
                      <a16:colId xmlns:a16="http://schemas.microsoft.com/office/drawing/2014/main" val="1494943419"/>
                    </a:ext>
                  </a:extLst>
                </a:gridCol>
              </a:tblGrid>
              <a:tr h="202472">
                <a:tc gridSpan="4">
                  <a:txBody>
                    <a:bodyPr/>
                    <a:lstStyle/>
                    <a:p>
                      <a:pPr algn="ctr"/>
                      <a:r>
                        <a:rPr lang="en-GB" sz="900" dirty="0"/>
                        <a:t>Key Players in Modifying Disaster Losses</a:t>
                      </a:r>
                    </a:p>
                  </a:txBody>
                  <a:tcPr anchor="ctr"/>
                </a:tc>
                <a:tc hMerge="1">
                  <a:txBody>
                    <a:bodyPr/>
                    <a:lstStyle/>
                    <a:p>
                      <a:endParaRPr lang="en-GB"/>
                    </a:p>
                  </a:txBody>
                  <a:tcPr/>
                </a:tc>
                <a:tc hMerge="1">
                  <a:txBody>
                    <a:bodyPr/>
                    <a:lstStyle/>
                    <a:p>
                      <a:endParaRPr lang="en-GB" dirty="0"/>
                    </a:p>
                  </a:txBody>
                  <a:tcPr/>
                </a:tc>
                <a:tc hMerge="1">
                  <a:txBody>
                    <a:bodyPr/>
                    <a:lstStyle/>
                    <a:p>
                      <a:pPr algn="ctr"/>
                      <a:endParaRPr lang="en-GB" sz="800" dirty="0"/>
                    </a:p>
                  </a:txBody>
                  <a:tcPr anchor="ctr"/>
                </a:tc>
                <a:extLst>
                  <a:ext uri="{0D108BD9-81ED-4DB2-BD59-A6C34878D82A}">
                    <a16:rowId xmlns:a16="http://schemas.microsoft.com/office/drawing/2014/main" val="2831553200"/>
                  </a:ext>
                </a:extLst>
              </a:tr>
              <a:tr h="175476">
                <a:tc>
                  <a:txBody>
                    <a:bodyPr/>
                    <a:lstStyle/>
                    <a:p>
                      <a:pPr algn="ctr"/>
                      <a:r>
                        <a:rPr lang="en-GB" sz="700" b="1" u="none" dirty="0">
                          <a:solidFill>
                            <a:srgbClr val="7030A0"/>
                          </a:solidFill>
                        </a:rPr>
                        <a:t>Communities</a:t>
                      </a:r>
                    </a:p>
                  </a:txBody>
                  <a:tcPr>
                    <a:solidFill>
                      <a:schemeClr val="accent5">
                        <a:lumMod val="40000"/>
                        <a:lumOff val="60000"/>
                      </a:schemeClr>
                    </a:solidFill>
                  </a:tcPr>
                </a:tc>
                <a:tc>
                  <a:txBody>
                    <a:bodyPr/>
                    <a:lstStyle/>
                    <a:p>
                      <a:pPr algn="ctr"/>
                      <a:r>
                        <a:rPr lang="en-GB" sz="700" b="1" u="none" dirty="0">
                          <a:solidFill>
                            <a:srgbClr val="002060"/>
                          </a:solidFill>
                        </a:rPr>
                        <a:t>Insurers </a:t>
                      </a:r>
                    </a:p>
                  </a:txBody>
                  <a:tcPr>
                    <a:solidFill>
                      <a:schemeClr val="accent5">
                        <a:lumMod val="40000"/>
                        <a:lumOff val="60000"/>
                      </a:schemeClr>
                    </a:solidFill>
                  </a:tcPr>
                </a:tc>
                <a:tc>
                  <a:txBody>
                    <a:bodyPr/>
                    <a:lstStyle/>
                    <a:p>
                      <a:pPr algn="ctr"/>
                      <a:r>
                        <a:rPr lang="en-GB" sz="700" b="1" u="none" dirty="0">
                          <a:solidFill>
                            <a:srgbClr val="00B050"/>
                          </a:solidFill>
                        </a:rPr>
                        <a:t>Governments</a:t>
                      </a:r>
                    </a:p>
                  </a:txBody>
                  <a:tcPr>
                    <a:solidFill>
                      <a:schemeClr val="accent5">
                        <a:lumMod val="40000"/>
                        <a:lumOff val="60000"/>
                      </a:schemeClr>
                    </a:solidFill>
                  </a:tcPr>
                </a:tc>
                <a:tc>
                  <a:txBody>
                    <a:bodyPr/>
                    <a:lstStyle/>
                    <a:p>
                      <a:pPr algn="ctr"/>
                      <a:r>
                        <a:rPr lang="en-GB" sz="700" b="1" u="none" dirty="0">
                          <a:solidFill>
                            <a:srgbClr val="FF0000"/>
                          </a:solidFill>
                        </a:rPr>
                        <a:t>NGOs</a:t>
                      </a:r>
                    </a:p>
                  </a:txBody>
                  <a:tcPr>
                    <a:solidFill>
                      <a:schemeClr val="accent5">
                        <a:lumMod val="40000"/>
                        <a:lumOff val="60000"/>
                      </a:schemeClr>
                    </a:solidFill>
                  </a:tcPr>
                </a:tc>
                <a:extLst>
                  <a:ext uri="{0D108BD9-81ED-4DB2-BD59-A6C34878D82A}">
                    <a16:rowId xmlns:a16="http://schemas.microsoft.com/office/drawing/2014/main" val="2602871828"/>
                  </a:ext>
                </a:extLst>
              </a:tr>
              <a:tr h="5859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When a disaster strikes, its local people who are the first to respond and who often play an important role in recovery</a:t>
                      </a:r>
                      <a:endParaRPr lang="en-GB" sz="7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Provides individuals and business with the money they need to repair, rebuild and recover.</a:t>
                      </a:r>
                      <a:endParaRPr lang="en-GB" sz="7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 industrialised countries, insured losses are low. In developing countries this disaster insurance is often unaffordable. </a:t>
                      </a:r>
                    </a:p>
                  </a:txBody>
                  <a:tcPr anchor="ctr"/>
                </a:tc>
                <a:tc>
                  <a:txBody>
                    <a:bodyPr/>
                    <a:lstStyle/>
                    <a:p>
                      <a:pPr algn="ctr"/>
                      <a:r>
                        <a:rPr lang="en-GB" sz="700" dirty="0"/>
                        <a:t>NGOs </a:t>
                      </a:r>
                      <a:r>
                        <a:rPr lang="en-GB" sz="700"/>
                        <a:t>can play </a:t>
                      </a:r>
                      <a:r>
                        <a:rPr lang="en-GB" sz="700" dirty="0"/>
                        <a:t>a crucial role where the local government is struggling to respond, or doesn’t have the resources to do so.</a:t>
                      </a:r>
                      <a:endParaRPr lang="en-GB" sz="700" dirty="0">
                        <a:solidFill>
                          <a:schemeClr val="tx1"/>
                        </a:solidFill>
                      </a:endParaRPr>
                    </a:p>
                  </a:txBody>
                  <a:tcPr anchor="ctr"/>
                </a:tc>
                <a:extLst>
                  <a:ext uri="{0D108BD9-81ED-4DB2-BD59-A6C34878D82A}">
                    <a16:rowId xmlns:a16="http://schemas.microsoft.com/office/drawing/2014/main" val="301915805"/>
                  </a:ext>
                </a:extLst>
              </a:tr>
            </a:tbl>
          </a:graphicData>
        </a:graphic>
      </p:graphicFrame>
      <p:sp>
        <p:nvSpPr>
          <p:cNvPr id="53" name="Arrow: Right 52">
            <a:extLst>
              <a:ext uri="{FF2B5EF4-FFF2-40B4-BE49-F238E27FC236}">
                <a16:creationId xmlns:a16="http://schemas.microsoft.com/office/drawing/2014/main" id="{2EEF3E87-8831-4E85-916F-2ED4D579A91A}"/>
              </a:ext>
            </a:extLst>
          </p:cNvPr>
          <p:cNvSpPr/>
          <p:nvPr/>
        </p:nvSpPr>
        <p:spPr>
          <a:xfrm rot="16200000">
            <a:off x="8198204" y="5907730"/>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Arrow: Right 53">
            <a:extLst>
              <a:ext uri="{FF2B5EF4-FFF2-40B4-BE49-F238E27FC236}">
                <a16:creationId xmlns:a16="http://schemas.microsoft.com/office/drawing/2014/main" id="{E6EE581E-0B4D-417B-BD79-F5439A27293A}"/>
              </a:ext>
            </a:extLst>
          </p:cNvPr>
          <p:cNvSpPr/>
          <p:nvPr/>
        </p:nvSpPr>
        <p:spPr>
          <a:xfrm rot="10800000">
            <a:off x="10326647" y="622367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Arrow: Right 54">
            <a:extLst>
              <a:ext uri="{FF2B5EF4-FFF2-40B4-BE49-F238E27FC236}">
                <a16:creationId xmlns:a16="http://schemas.microsoft.com/office/drawing/2014/main" id="{08F8CEFB-B802-44DE-8E8B-00E6FA20DDC9}"/>
              </a:ext>
            </a:extLst>
          </p:cNvPr>
          <p:cNvSpPr/>
          <p:nvPr/>
        </p:nvSpPr>
        <p:spPr>
          <a:xfrm rot="5400000">
            <a:off x="12516186" y="5904244"/>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3" name="Table 32">
            <a:extLst>
              <a:ext uri="{FF2B5EF4-FFF2-40B4-BE49-F238E27FC236}">
                <a16:creationId xmlns:a16="http://schemas.microsoft.com/office/drawing/2014/main" id="{DAD928A3-12A8-4C05-B8E1-AF2BEE2F6525}"/>
              </a:ext>
            </a:extLst>
          </p:cNvPr>
          <p:cNvGraphicFramePr>
            <a:graphicFrameLocks noGrp="1"/>
          </p:cNvGraphicFramePr>
          <p:nvPr>
            <p:extLst>
              <p:ext uri="{D42A27DB-BD31-4B8C-83A1-F6EECF244321}">
                <p14:modId xmlns:p14="http://schemas.microsoft.com/office/powerpoint/2010/main" val="4078069337"/>
              </p:ext>
            </p:extLst>
          </p:nvPr>
        </p:nvGraphicFramePr>
        <p:xfrm>
          <a:off x="4706054" y="5079175"/>
          <a:ext cx="3327594" cy="3794760"/>
        </p:xfrm>
        <a:graphic>
          <a:graphicData uri="http://schemas.openxmlformats.org/drawingml/2006/table">
            <a:tbl>
              <a:tblPr firstRow="1" bandRow="1">
                <a:tableStyleId>{7DF18680-E054-41AD-8BC1-D1AEF772440D}</a:tableStyleId>
              </a:tblPr>
              <a:tblGrid>
                <a:gridCol w="1675509">
                  <a:extLst>
                    <a:ext uri="{9D8B030D-6E8A-4147-A177-3AD203B41FA5}">
                      <a16:colId xmlns:a16="http://schemas.microsoft.com/office/drawing/2014/main" val="1803496624"/>
                    </a:ext>
                  </a:extLst>
                </a:gridCol>
                <a:gridCol w="1652085">
                  <a:extLst>
                    <a:ext uri="{9D8B030D-6E8A-4147-A177-3AD203B41FA5}">
                      <a16:colId xmlns:a16="http://schemas.microsoft.com/office/drawing/2014/main" val="2201769155"/>
                    </a:ext>
                  </a:extLst>
                </a:gridCol>
              </a:tblGrid>
              <a:tr h="224673">
                <a:tc gridSpan="2">
                  <a:txBody>
                    <a:bodyPr/>
                    <a:lstStyle/>
                    <a:p>
                      <a:pPr algn="ctr"/>
                      <a:r>
                        <a:rPr lang="en-GB" sz="900" dirty="0"/>
                        <a:t>Predict Plan and Protect </a:t>
                      </a:r>
                    </a:p>
                  </a:txBody>
                  <a:tcPr/>
                </a:tc>
                <a:tc hMerge="1">
                  <a:txBody>
                    <a:bodyPr/>
                    <a:lstStyle/>
                    <a:p>
                      <a:endParaRPr lang="en-GB"/>
                    </a:p>
                  </a:txBody>
                  <a:tcPr/>
                </a:tc>
                <a:extLst>
                  <a:ext uri="{0D108BD9-81ED-4DB2-BD59-A6C34878D82A}">
                    <a16:rowId xmlns:a16="http://schemas.microsoft.com/office/drawing/2014/main" val="1421472908"/>
                  </a:ext>
                </a:extLst>
              </a:tr>
              <a:tr h="196589">
                <a:tc>
                  <a:txBody>
                    <a:bodyPr/>
                    <a:lstStyle/>
                    <a:p>
                      <a:pPr algn="ctr"/>
                      <a:r>
                        <a:rPr lang="en-GB" sz="800" b="1" dirty="0"/>
                        <a:t>Earthquakes</a:t>
                      </a:r>
                    </a:p>
                  </a:txBody>
                  <a:tcPr>
                    <a:solidFill>
                      <a:schemeClr val="accent5">
                        <a:lumMod val="60000"/>
                        <a:lumOff val="40000"/>
                      </a:schemeClr>
                    </a:solidFill>
                  </a:tcPr>
                </a:tc>
                <a:tc>
                  <a:txBody>
                    <a:bodyPr/>
                    <a:lstStyle/>
                    <a:p>
                      <a:pPr algn="ctr"/>
                      <a:r>
                        <a:rPr lang="en-GB" sz="800" b="1" dirty="0"/>
                        <a:t>Tsunamis</a:t>
                      </a:r>
                    </a:p>
                  </a:txBody>
                  <a:tcPr>
                    <a:solidFill>
                      <a:schemeClr val="accent5">
                        <a:lumMod val="60000"/>
                        <a:lumOff val="40000"/>
                      </a:schemeClr>
                    </a:solidFill>
                  </a:tcPr>
                </a:tc>
                <a:extLst>
                  <a:ext uri="{0D108BD9-81ED-4DB2-BD59-A6C34878D82A}">
                    <a16:rowId xmlns:a16="http://schemas.microsoft.com/office/drawing/2014/main" val="1411523217"/>
                  </a:ext>
                </a:extLst>
              </a:tr>
              <a:tr h="772313">
                <a:tc rowSpan="2">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solidFill>
                            <a:srgbClr val="FF0000"/>
                          </a:solidFill>
                        </a:rPr>
                        <a:t>Predict: </a:t>
                      </a:r>
                      <a:r>
                        <a:rPr lang="en-GB" sz="700" b="0" dirty="0"/>
                        <a:t>Scientists can deduce where earthquakes will happen but not WHEN!</a:t>
                      </a:r>
                      <a:endParaRPr lang="en-GB" sz="700" b="0" u="none" dirty="0">
                        <a:solidFill>
                          <a:srgbClr val="FFFFFF"/>
                        </a:solidFill>
                        <a:effectLst/>
                        <a:latin typeface="+mn-lt"/>
                      </a:endParaRPr>
                    </a:p>
                    <a:p>
                      <a:pPr algn="ctr">
                        <a:buNone/>
                      </a:pPr>
                      <a:r>
                        <a:rPr lang="en-GB" sz="700" b="1" u="sng" dirty="0"/>
                        <a:t>Example methods include:</a:t>
                      </a:r>
                    </a:p>
                    <a:p>
                      <a:pPr marL="0" indent="0">
                        <a:buFont typeface="Arial" panose="020B0604020202020204" pitchFamily="34" charset="0"/>
                        <a:buNone/>
                      </a:pPr>
                      <a:r>
                        <a:rPr lang="en-GB" sz="700" b="1" dirty="0">
                          <a:solidFill>
                            <a:schemeClr val="tx1"/>
                          </a:solidFill>
                        </a:rPr>
                        <a:t>Satellite surveying </a:t>
                      </a:r>
                      <a:r>
                        <a:rPr lang="en-GB" sz="700" dirty="0">
                          <a:solidFill>
                            <a:schemeClr val="tx1"/>
                          </a:solidFill>
                        </a:rPr>
                        <a:t>(tracks changes in the earth’s surface)</a:t>
                      </a:r>
                    </a:p>
                    <a:p>
                      <a:pPr marL="0" indent="0">
                        <a:buFont typeface="Arial" panose="020B0604020202020204" pitchFamily="34" charset="0"/>
                        <a:buNone/>
                      </a:pPr>
                      <a:r>
                        <a:rPr lang="en-GB" sz="700" b="1" dirty="0">
                          <a:solidFill>
                            <a:schemeClr val="tx1"/>
                          </a:solidFill>
                        </a:rPr>
                        <a:t>Radon gas sensor </a:t>
                      </a:r>
                      <a:r>
                        <a:rPr lang="en-GB" sz="700" dirty="0">
                          <a:solidFill>
                            <a:schemeClr val="tx1"/>
                          </a:solidFill>
                        </a:rPr>
                        <a:t>(radon gas is released when plates move so this finds that)</a:t>
                      </a:r>
                    </a:p>
                    <a:p>
                      <a:pPr marL="0" indent="0">
                        <a:buFont typeface="Arial" panose="020B0604020202020204" pitchFamily="34" charset="0"/>
                        <a:buNone/>
                      </a:pPr>
                      <a:r>
                        <a:rPr lang="en-GB" sz="700" b="1" dirty="0">
                          <a:solidFill>
                            <a:schemeClr val="tx1"/>
                          </a:solidFill>
                        </a:rPr>
                        <a:t>Water table level </a:t>
                      </a:r>
                      <a:r>
                        <a:rPr lang="en-GB" sz="700" dirty="0">
                          <a:solidFill>
                            <a:schemeClr val="tx1"/>
                          </a:solidFill>
                        </a:rPr>
                        <a:t>(water levels fluctuate before an earthquake)</a:t>
                      </a:r>
                    </a:p>
                    <a:p>
                      <a:pPr marL="0" marR="0" lvl="0" indent="0" algn="ctr"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dirty="0"/>
                        <a:t>Scientists also use seismic records to predict when the next event will occur.</a:t>
                      </a:r>
                    </a:p>
                  </a:txBody>
                  <a:tcPr/>
                </a:tc>
                <a:tc>
                  <a:txBody>
                    <a:bodyPr/>
                    <a:lstStyle/>
                    <a:p>
                      <a:pPr marL="0" indent="0">
                        <a:buFont typeface="Arial" panose="020B0604020202020204" pitchFamily="34" charset="0"/>
                        <a:buNone/>
                      </a:pPr>
                      <a:r>
                        <a:rPr lang="en-GB" sz="700" b="1" dirty="0">
                          <a:solidFill>
                            <a:srgbClr val="FF0000"/>
                          </a:solidFill>
                        </a:rPr>
                        <a:t>Predict</a:t>
                      </a:r>
                    </a:p>
                    <a:p>
                      <a:pPr marL="0" indent="0" algn="l">
                        <a:buFont typeface="Arial" panose="020B0604020202020204" pitchFamily="34" charset="0"/>
                        <a:buNone/>
                      </a:pPr>
                      <a:r>
                        <a:rPr lang="en-GB" sz="700" dirty="0">
                          <a:effectLst/>
                        </a:rPr>
                        <a:t>Like any earthquakes, there's no way of predicting when a tsunami-causing earthquake will strike, but thanks to </a:t>
                      </a:r>
                      <a:r>
                        <a:rPr lang="en-GB" sz="700" b="1" dirty="0">
                          <a:effectLst/>
                        </a:rPr>
                        <a:t>early warning systems</a:t>
                      </a:r>
                      <a:r>
                        <a:rPr lang="en-GB" sz="700" dirty="0">
                          <a:effectLst/>
                        </a:rPr>
                        <a:t>, it's now possible to get word out about an approaching tsunami within minutes.</a:t>
                      </a:r>
                      <a:endParaRPr lang="en-GB" sz="700" b="0" dirty="0">
                        <a:solidFill>
                          <a:srgbClr val="002060"/>
                        </a:solidFill>
                      </a:endParaRPr>
                    </a:p>
                  </a:txBody>
                  <a:tcPr>
                    <a:solidFill>
                      <a:srgbClr val="FAE7E6"/>
                    </a:solidFill>
                  </a:tcPr>
                </a:tc>
                <a:extLst>
                  <a:ext uri="{0D108BD9-81ED-4DB2-BD59-A6C34878D82A}">
                    <a16:rowId xmlns:a16="http://schemas.microsoft.com/office/drawing/2014/main" val="1348369552"/>
                  </a:ext>
                </a:extLst>
              </a:tr>
              <a:tr h="393178">
                <a:tc vMerge="1">
                  <a:txBody>
                    <a:bodyPr/>
                    <a:lstStyle/>
                    <a:p>
                      <a:endParaRPr lang="en-GB"/>
                    </a:p>
                  </a:txBody>
                  <a:tcPr/>
                </a:tc>
                <a:tc rowSpan="2">
                  <a:txBody>
                    <a:bodyPr/>
                    <a:lstStyle/>
                    <a:p>
                      <a:pPr marL="0" indent="0">
                        <a:buFont typeface="Arial" panose="020B0604020202020204" pitchFamily="34" charset="0"/>
                        <a:buNone/>
                      </a:pPr>
                      <a:r>
                        <a:rPr lang="en-GB" sz="700" b="1" dirty="0">
                          <a:solidFill>
                            <a:srgbClr val="FF0000"/>
                          </a:solidFill>
                        </a:rPr>
                        <a:t>Prepare</a:t>
                      </a:r>
                    </a:p>
                    <a:p>
                      <a:pPr marL="0" indent="0">
                        <a:buFont typeface="Arial" panose="020B0604020202020204" pitchFamily="34" charset="0"/>
                        <a:buNone/>
                      </a:pPr>
                      <a:r>
                        <a:rPr lang="en-GB" sz="700" b="1" u="none" dirty="0">
                          <a:solidFill>
                            <a:schemeClr val="tx1"/>
                          </a:solidFill>
                        </a:rPr>
                        <a:t>Evacuation routes </a:t>
                      </a:r>
                      <a:r>
                        <a:rPr lang="en-GB" sz="700" u="none" dirty="0">
                          <a:solidFill>
                            <a:schemeClr val="tx1"/>
                          </a:solidFill>
                        </a:rPr>
                        <a:t>on the</a:t>
                      </a:r>
                      <a:r>
                        <a:rPr lang="en-GB" sz="700" u="none" baseline="0" dirty="0">
                          <a:solidFill>
                            <a:schemeClr val="tx1"/>
                          </a:solidFill>
                        </a:rPr>
                        <a:t> coastlines indicated by signs &amp; signalled by sirens .</a:t>
                      </a:r>
                    </a:p>
                    <a:p>
                      <a:pPr marL="0" indent="0">
                        <a:buFont typeface="Arial" panose="020B0604020202020204" pitchFamily="34" charset="0"/>
                        <a:buNone/>
                      </a:pPr>
                      <a:r>
                        <a:rPr lang="en-GB" sz="700" b="1" dirty="0"/>
                        <a:t>DART (Deep-ocean Assessment and Reporting of Tsunami) </a:t>
                      </a:r>
                      <a:r>
                        <a:rPr lang="en-GB" sz="700" dirty="0"/>
                        <a:t>buoys moored to sensors on the sea floor can monitor passing tsunamis.</a:t>
                      </a:r>
                      <a:endParaRPr lang="en-GB" sz="700" dirty="0">
                        <a:solidFill>
                          <a:srgbClr val="00B050"/>
                        </a:solidFill>
                      </a:endParaRPr>
                    </a:p>
                  </a:txBody>
                  <a:tcPr>
                    <a:solidFill>
                      <a:srgbClr val="FAE7E6"/>
                    </a:solidFill>
                  </a:tcPr>
                </a:tc>
                <a:extLst>
                  <a:ext uri="{0D108BD9-81ED-4DB2-BD59-A6C34878D82A}">
                    <a16:rowId xmlns:a16="http://schemas.microsoft.com/office/drawing/2014/main" val="549677096"/>
                  </a:ext>
                </a:extLst>
              </a:tr>
              <a:tr h="379136">
                <a:tc rowSpan="2">
                  <a:txBody>
                    <a:bodyPr/>
                    <a:lstStyle/>
                    <a:p>
                      <a:pPr marL="0" indent="0">
                        <a:buFont typeface="Arial" panose="020B0604020202020204" pitchFamily="34" charset="0"/>
                        <a:buNone/>
                      </a:pPr>
                      <a:r>
                        <a:rPr lang="en-GB" sz="700" b="1" dirty="0">
                          <a:solidFill>
                            <a:srgbClr val="FF0000"/>
                          </a:solidFill>
                        </a:rPr>
                        <a:t>Prepare </a:t>
                      </a:r>
                    </a:p>
                    <a:p>
                      <a:r>
                        <a:rPr lang="en-GB" sz="700" b="1" i="0" u="none" strike="noStrike" kern="1200" dirty="0">
                          <a:solidFill>
                            <a:schemeClr val="dk1"/>
                          </a:solidFill>
                          <a:effectLst/>
                          <a:latin typeface="+mn-lt"/>
                          <a:ea typeface="+mn-ea"/>
                          <a:cs typeface="+mn-cs"/>
                        </a:rPr>
                        <a:t>Training </a:t>
                      </a:r>
                      <a:r>
                        <a:rPr lang="en-GB" sz="700" b="0" i="0" u="none" strike="noStrike" kern="1200" dirty="0">
                          <a:solidFill>
                            <a:schemeClr val="dk1"/>
                          </a:solidFill>
                          <a:effectLst/>
                          <a:latin typeface="+mn-lt"/>
                          <a:ea typeface="+mn-ea"/>
                          <a:cs typeface="+mn-cs"/>
                        </a:rPr>
                        <a:t>for emergency services.</a:t>
                      </a:r>
                    </a:p>
                    <a:p>
                      <a:r>
                        <a:rPr lang="en-GB" sz="700" b="1" i="0" u="none" strike="noStrike" kern="1200" dirty="0">
                          <a:solidFill>
                            <a:schemeClr val="dk1"/>
                          </a:solidFill>
                          <a:effectLst/>
                          <a:latin typeface="+mn-lt"/>
                          <a:ea typeface="+mn-ea"/>
                          <a:cs typeface="+mn-cs"/>
                        </a:rPr>
                        <a:t>Practising earthquake drills </a:t>
                      </a:r>
                    </a:p>
                    <a:p>
                      <a:r>
                        <a:rPr lang="en-GB" sz="700" b="1" i="0" u="none" strike="noStrike" kern="1200" dirty="0">
                          <a:solidFill>
                            <a:schemeClr val="dk1"/>
                          </a:solidFill>
                          <a:effectLst/>
                          <a:latin typeface="+mn-lt"/>
                          <a:ea typeface="+mn-ea"/>
                          <a:cs typeface="+mn-cs"/>
                        </a:rPr>
                        <a:t>Emergency kits </a:t>
                      </a:r>
                      <a:r>
                        <a:rPr lang="en-GB" sz="700" b="0" i="0" u="none" strike="noStrike" kern="1200" dirty="0">
                          <a:solidFill>
                            <a:schemeClr val="dk1"/>
                          </a:solidFill>
                          <a:effectLst/>
                          <a:latin typeface="+mn-lt"/>
                          <a:ea typeface="+mn-ea"/>
                          <a:cs typeface="+mn-cs"/>
                        </a:rPr>
                        <a:t>that include first-aid items, blankets and tin food.</a:t>
                      </a:r>
                    </a:p>
                  </a:txBody>
                  <a:tcPr>
                    <a:solidFill>
                      <a:srgbClr val="FAE7E6"/>
                    </a:solidFill>
                  </a:tcPr>
                </a:tc>
                <a:tc vMerge="1">
                  <a:txBody>
                    <a:bodyPr/>
                    <a:lstStyle/>
                    <a:p>
                      <a:endParaRPr lang="en-GB" sz="7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1022825350"/>
                  </a:ext>
                </a:extLst>
              </a:tr>
              <a:tr h="196589">
                <a:tc vMerge="1">
                  <a:txBody>
                    <a:bodyPr/>
                    <a:lstStyle/>
                    <a:p>
                      <a:endParaRPr lang="en-GB"/>
                    </a:p>
                  </a:txBody>
                  <a:tcPr/>
                </a:tc>
                <a:tc rowSpan="2">
                  <a:txBody>
                    <a:bodyPr/>
                    <a:lstStyle/>
                    <a:p>
                      <a:pPr marL="0" indent="0">
                        <a:buFont typeface="Arial" panose="020B0604020202020204" pitchFamily="34" charset="0"/>
                        <a:buNone/>
                      </a:pPr>
                      <a:r>
                        <a:rPr lang="en-GB" sz="700" b="1" u="none" kern="1200" dirty="0">
                          <a:solidFill>
                            <a:srgbClr val="FF0000"/>
                          </a:solidFill>
                          <a:effectLst/>
                        </a:rPr>
                        <a:t>Protect</a:t>
                      </a:r>
                    </a:p>
                    <a:p>
                      <a:pPr marL="0" indent="0">
                        <a:buFont typeface="Arial" panose="020B0604020202020204" pitchFamily="34" charset="0"/>
                        <a:buNone/>
                      </a:pPr>
                      <a:r>
                        <a:rPr lang="en-GB" sz="700" b="1" u="none" dirty="0">
                          <a:solidFill>
                            <a:schemeClr val="tx1"/>
                          </a:solidFill>
                        </a:rPr>
                        <a:t>Buildings </a:t>
                      </a:r>
                      <a:r>
                        <a:rPr lang="en-GB" sz="700" u="none" dirty="0">
                          <a:solidFill>
                            <a:schemeClr val="tx1"/>
                          </a:solidFill>
                        </a:rPr>
                        <a:t>designed with </a:t>
                      </a:r>
                      <a:r>
                        <a:rPr lang="en-GB" sz="700" b="1" u="none" dirty="0">
                          <a:solidFill>
                            <a:schemeClr val="tx1"/>
                          </a:solidFill>
                        </a:rPr>
                        <a:t>raised, open foundations </a:t>
                      </a:r>
                      <a:r>
                        <a:rPr lang="en-GB" sz="700" u="none" dirty="0">
                          <a:solidFill>
                            <a:schemeClr val="tx1"/>
                          </a:solidFill>
                        </a:rPr>
                        <a:t>and made of strong materials such as </a:t>
                      </a:r>
                      <a:r>
                        <a:rPr lang="en-GB" sz="700" b="1" u="none" dirty="0">
                          <a:solidFill>
                            <a:schemeClr val="tx1"/>
                          </a:solidFill>
                        </a:rPr>
                        <a:t>concrete</a:t>
                      </a:r>
                      <a:r>
                        <a:rPr lang="en-GB" sz="700" u="none" dirty="0">
                          <a:solidFill>
                            <a:schemeClr val="tx1"/>
                          </a:solidFill>
                        </a:rPr>
                        <a:t>.</a:t>
                      </a:r>
                    </a:p>
                    <a:p>
                      <a:pPr marL="0" indent="0">
                        <a:buFont typeface="Arial" panose="020B0604020202020204" pitchFamily="34" charset="0"/>
                        <a:buNone/>
                      </a:pPr>
                      <a:r>
                        <a:rPr lang="en-GB" sz="700" b="1" u="none" dirty="0">
                          <a:solidFill>
                            <a:schemeClr val="tx1"/>
                          </a:solidFill>
                        </a:rPr>
                        <a:t>Tsunami walls </a:t>
                      </a:r>
                      <a:r>
                        <a:rPr lang="en-GB" sz="700" u="none" dirty="0">
                          <a:solidFill>
                            <a:schemeClr val="tx1"/>
                          </a:solidFill>
                        </a:rPr>
                        <a:t>have been built around settlements to protect them. </a:t>
                      </a:r>
                    </a:p>
                  </a:txBody>
                  <a:tcPr>
                    <a:solidFill>
                      <a:srgbClr val="FAE7E6"/>
                    </a:solidFill>
                  </a:tcPr>
                </a:tc>
                <a:extLst>
                  <a:ext uri="{0D108BD9-81ED-4DB2-BD59-A6C34878D82A}">
                    <a16:rowId xmlns:a16="http://schemas.microsoft.com/office/drawing/2014/main" val="3731011930"/>
                  </a:ext>
                </a:extLst>
              </a:tr>
              <a:tr h="477430">
                <a:tc>
                  <a:txBody>
                    <a:bodyPr/>
                    <a:lstStyle/>
                    <a:p>
                      <a:pPr marL="0" indent="0">
                        <a:buFont typeface="Arial" panose="020B0604020202020204" pitchFamily="34" charset="0"/>
                        <a:buNone/>
                      </a:pPr>
                      <a:r>
                        <a:rPr lang="en-GB" sz="700" b="1" dirty="0">
                          <a:solidFill>
                            <a:srgbClr val="FF0000"/>
                          </a:solidFill>
                        </a:rPr>
                        <a:t>Protect</a:t>
                      </a:r>
                    </a:p>
                    <a:p>
                      <a:pPr marL="0" indent="0">
                        <a:buFont typeface="Arial" panose="020B0604020202020204" pitchFamily="34" charset="0"/>
                        <a:buNone/>
                      </a:pPr>
                      <a:r>
                        <a:rPr lang="en-GB" sz="700" b="1" dirty="0"/>
                        <a:t>Building earthquake-resistant buildings</a:t>
                      </a:r>
                    </a:p>
                    <a:p>
                      <a:pPr marL="0" indent="0">
                        <a:buFont typeface="Arial" panose="020B0604020202020204" pitchFamily="34" charset="0"/>
                        <a:buNone/>
                      </a:pPr>
                      <a:r>
                        <a:rPr lang="en-GB" sz="700" b="1" dirty="0"/>
                        <a:t>Raising public awareness </a:t>
                      </a:r>
                    </a:p>
                    <a:p>
                      <a:pPr marL="0" indent="0">
                        <a:buFont typeface="Arial" panose="020B0604020202020204" pitchFamily="34" charset="0"/>
                        <a:buNone/>
                      </a:pPr>
                      <a:r>
                        <a:rPr lang="en-GB" sz="700" dirty="0"/>
                        <a:t>Improving </a:t>
                      </a:r>
                      <a:r>
                        <a:rPr lang="en-GB" sz="700" b="1" dirty="0"/>
                        <a:t>earthquake prediction</a:t>
                      </a: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dirty="0"/>
                    </a:p>
                  </a:txBody>
                  <a:tcPr/>
                </a:tc>
                <a:extLst>
                  <a:ext uri="{0D108BD9-81ED-4DB2-BD59-A6C34878D82A}">
                    <a16:rowId xmlns:a16="http://schemas.microsoft.com/office/drawing/2014/main" val="655672055"/>
                  </a:ext>
                </a:extLst>
              </a:tr>
              <a:tr h="196589">
                <a:tc gridSpan="2">
                  <a:txBody>
                    <a:bodyPr/>
                    <a:lstStyle/>
                    <a:p>
                      <a:pPr algn="ctr"/>
                      <a:r>
                        <a:rPr lang="en-GB" sz="800" b="1" dirty="0"/>
                        <a:t>Volcanic Eruption</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1366771323"/>
                  </a:ext>
                </a:extLst>
              </a:tr>
              <a:tr h="674019">
                <a:tc>
                  <a:txBody>
                    <a:bodyPr/>
                    <a:lstStyle/>
                    <a:p>
                      <a:pPr marL="0" indent="0" algn="ctr">
                        <a:buFont typeface="Arial" panose="020B0604020202020204" pitchFamily="34" charset="0"/>
                        <a:buNone/>
                      </a:pPr>
                      <a:r>
                        <a:rPr lang="en-GB" sz="700" b="1" dirty="0">
                          <a:solidFill>
                            <a:srgbClr val="FF0000"/>
                          </a:solidFill>
                          <a:effectLst/>
                        </a:rPr>
                        <a:t>Predict</a:t>
                      </a:r>
                    </a:p>
                    <a:p>
                      <a:pPr marL="0" indent="0" algn="l">
                        <a:buFont typeface="Arial" panose="020B0604020202020204" pitchFamily="34" charset="0"/>
                        <a:buNone/>
                      </a:pPr>
                      <a:r>
                        <a:rPr lang="en-GB" sz="700" b="1" u="none" dirty="0">
                          <a:effectLst/>
                        </a:rPr>
                        <a:t>Seismometers</a:t>
                      </a:r>
                      <a:r>
                        <a:rPr lang="en-GB" sz="700" u="none" dirty="0">
                          <a:effectLst/>
                        </a:rPr>
                        <a:t> to detect earthquakes.</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effectLst/>
                        </a:rPr>
                        <a:t>Thermal imaging </a:t>
                      </a:r>
                      <a:r>
                        <a:rPr lang="en-GB" sz="700" u="none" dirty="0">
                          <a:effectLst/>
                        </a:rPr>
                        <a:t>can be used to detect heat around a volcano.</a:t>
                      </a:r>
                      <a:endParaRPr lang="en-GB" sz="700" b="0" u="none" dirty="0">
                        <a:solidFill>
                          <a:srgbClr val="FFFFFF"/>
                        </a:solidFill>
                        <a:effectLst/>
                        <a:latin typeface="+mn-lt"/>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effectLst/>
                        </a:rPr>
                        <a:t>Gas samples </a:t>
                      </a:r>
                      <a:r>
                        <a:rPr lang="en-GB" sz="700" u="none" dirty="0">
                          <a:effectLst/>
                        </a:rPr>
                        <a:t>may be taken and chemical sensors used to measure sulphur levels.</a:t>
                      </a:r>
                      <a:endParaRPr lang="en-GB" sz="700" b="0" u="none" dirty="0">
                        <a:solidFill>
                          <a:srgbClr val="FFFFFF"/>
                        </a:solidFill>
                        <a:effectLst/>
                        <a:latin typeface="+mn-lt"/>
                      </a:endParaRPr>
                    </a:p>
                  </a:txBody>
                  <a:tcPr/>
                </a:tc>
                <a:tc>
                  <a:txBody>
                    <a:bodyPr/>
                    <a:lstStyle/>
                    <a:p>
                      <a:pPr marL="0" indent="0" algn="ctr">
                        <a:buFont typeface="Arial" panose="020B0604020202020204" pitchFamily="34" charset="0"/>
                        <a:buNone/>
                      </a:pPr>
                      <a:r>
                        <a:rPr lang="en-GB" sz="700" b="1" dirty="0">
                          <a:solidFill>
                            <a:srgbClr val="FF0000"/>
                          </a:solidFill>
                          <a:effectLst/>
                        </a:rPr>
                        <a:t>Preparation</a:t>
                      </a:r>
                    </a:p>
                    <a:p>
                      <a:r>
                        <a:rPr lang="en-GB" sz="700" u="none" kern="1200" dirty="0">
                          <a:effectLst/>
                        </a:rPr>
                        <a:t>An </a:t>
                      </a:r>
                      <a:r>
                        <a:rPr lang="en-GB" sz="700" b="1" u="none" kern="1200" dirty="0">
                          <a:effectLst/>
                        </a:rPr>
                        <a:t>exclusion zone </a:t>
                      </a:r>
                      <a:r>
                        <a:rPr lang="en-GB" sz="700" u="none" kern="1200" dirty="0">
                          <a:effectLst/>
                        </a:rPr>
                        <a:t>around the volcano.</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u="none" kern="1200" dirty="0">
                          <a:effectLst/>
                        </a:rPr>
                        <a:t>Emergency kit of key supplies.</a:t>
                      </a:r>
                      <a:endParaRPr lang="en-GB" sz="700" u="none" kern="1200" dirty="0">
                        <a:effectLst/>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u="none" kern="1200" dirty="0">
                          <a:effectLst/>
                        </a:rPr>
                        <a:t>Having </a:t>
                      </a:r>
                      <a:r>
                        <a:rPr lang="en-GB" sz="700" b="1" u="none" kern="1200" dirty="0">
                          <a:effectLst/>
                        </a:rPr>
                        <a:t>evacuation routes</a:t>
                      </a:r>
                      <a:r>
                        <a:rPr lang="en-GB" sz="700" u="none" kern="1200" dirty="0">
                          <a:effectLst/>
                        </a:rPr>
                        <a:t>.</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u="none" kern="1200" dirty="0">
                          <a:effectLst/>
                        </a:rPr>
                        <a:t>Trained </a:t>
                      </a:r>
                      <a:r>
                        <a:rPr lang="en-GB" sz="700" b="1" u="none" kern="1200" dirty="0">
                          <a:effectLst/>
                        </a:rPr>
                        <a:t>emergency services </a:t>
                      </a:r>
                      <a:r>
                        <a:rPr lang="en-GB" sz="700" u="none" kern="1200" dirty="0">
                          <a:effectLst/>
                        </a:rPr>
                        <a:t>with good </a:t>
                      </a:r>
                      <a:r>
                        <a:rPr lang="en-GB" sz="700" b="1" u="none" kern="1200" dirty="0">
                          <a:effectLst/>
                        </a:rPr>
                        <a:t>communication systems</a:t>
                      </a:r>
                      <a:r>
                        <a:rPr lang="en-GB" sz="700" u="none" kern="1200" dirty="0">
                          <a:effectLst/>
                        </a:rPr>
                        <a:t>.</a:t>
                      </a:r>
                      <a:endParaRPr lang="en-GB" sz="700" b="0" u="none" dirty="0">
                        <a:solidFill>
                          <a:srgbClr val="FFFFFF"/>
                        </a:solidFill>
                        <a:effectLst/>
                        <a:latin typeface="+mn-lt"/>
                      </a:endParaRPr>
                    </a:p>
                  </a:txBody>
                  <a:tcPr/>
                </a:tc>
                <a:extLst>
                  <a:ext uri="{0D108BD9-81ED-4DB2-BD59-A6C34878D82A}">
                    <a16:rowId xmlns:a16="http://schemas.microsoft.com/office/drawing/2014/main" val="3087705127"/>
                  </a:ext>
                </a:extLst>
              </a:tr>
            </a:tbl>
          </a:graphicData>
        </a:graphic>
      </p:graphicFrame>
      <p:pic>
        <p:nvPicPr>
          <p:cNvPr id="4" name="Picture 3" descr="A picture containing text, map&#10;&#10;Description automatically generated">
            <a:extLst>
              <a:ext uri="{FF2B5EF4-FFF2-40B4-BE49-F238E27FC236}">
                <a16:creationId xmlns:a16="http://schemas.microsoft.com/office/drawing/2014/main" id="{79DB6A55-184B-4E3A-B517-E3ACC6D97CAE}"/>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9787467" y="5162244"/>
            <a:ext cx="1265765" cy="964142"/>
          </a:xfrm>
          <a:prstGeom prst="rect">
            <a:avLst/>
          </a:prstGeom>
        </p:spPr>
      </p:pic>
      <p:graphicFrame>
        <p:nvGraphicFramePr>
          <p:cNvPr id="36" name="Table 36">
            <a:extLst>
              <a:ext uri="{FF2B5EF4-FFF2-40B4-BE49-F238E27FC236}">
                <a16:creationId xmlns:a16="http://schemas.microsoft.com/office/drawing/2014/main" id="{AA955491-1030-489C-B65A-D96556C9F00D}"/>
              </a:ext>
            </a:extLst>
          </p:cNvPr>
          <p:cNvGraphicFramePr>
            <a:graphicFrameLocks noGrp="1"/>
          </p:cNvGraphicFramePr>
          <p:nvPr>
            <p:extLst>
              <p:ext uri="{D42A27DB-BD31-4B8C-83A1-F6EECF244321}">
                <p14:modId xmlns:p14="http://schemas.microsoft.com/office/powerpoint/2010/main" val="1958080044"/>
              </p:ext>
            </p:extLst>
          </p:nvPr>
        </p:nvGraphicFramePr>
        <p:xfrm>
          <a:off x="4715187" y="8845706"/>
          <a:ext cx="3313895" cy="746760"/>
        </p:xfrm>
        <a:graphic>
          <a:graphicData uri="http://schemas.openxmlformats.org/drawingml/2006/table">
            <a:tbl>
              <a:tblPr firstRow="1" bandRow="1">
                <a:tableStyleId>{7DF18680-E054-41AD-8BC1-D1AEF772440D}</a:tableStyleId>
              </a:tblPr>
              <a:tblGrid>
                <a:gridCol w="3313895">
                  <a:extLst>
                    <a:ext uri="{9D8B030D-6E8A-4147-A177-3AD203B41FA5}">
                      <a16:colId xmlns:a16="http://schemas.microsoft.com/office/drawing/2014/main" val="3615318164"/>
                    </a:ext>
                  </a:extLst>
                </a:gridCol>
              </a:tblGrid>
              <a:tr h="197501">
                <a:tc>
                  <a:txBody>
                    <a:bodyPr/>
                    <a:lstStyle/>
                    <a:p>
                      <a:pPr marL="0" indent="0" algn="ctr">
                        <a:buFont typeface="Arial" panose="020B0604020202020204" pitchFamily="34" charset="0"/>
                        <a:buNone/>
                      </a:pPr>
                      <a:r>
                        <a:rPr lang="en-GB" sz="900" dirty="0"/>
                        <a:t>How can Governments use Hazard Profiles?</a:t>
                      </a:r>
                    </a:p>
                  </a:txBody>
                  <a:tcPr/>
                </a:tc>
                <a:extLst>
                  <a:ext uri="{0D108BD9-81ED-4DB2-BD59-A6C34878D82A}">
                    <a16:rowId xmlns:a16="http://schemas.microsoft.com/office/drawing/2014/main" val="871919817"/>
                  </a:ext>
                </a:extLst>
              </a:tr>
              <a:tr h="447668">
                <a:tc>
                  <a:txBody>
                    <a:bodyPr/>
                    <a:lstStyle/>
                    <a:p>
                      <a:pPr marL="171450" indent="-171450" algn="l">
                        <a:buFont typeface="Arial" panose="020B0604020202020204" pitchFamily="34" charset="0"/>
                        <a:buChar char="•"/>
                      </a:pPr>
                      <a:r>
                        <a:rPr lang="en-GB" sz="700" dirty="0"/>
                        <a:t>Implement </a:t>
                      </a:r>
                      <a:r>
                        <a:rPr lang="en-GB" sz="700" b="1" dirty="0">
                          <a:solidFill>
                            <a:srgbClr val="FF0000"/>
                          </a:solidFill>
                        </a:rPr>
                        <a:t>land-use zoning </a:t>
                      </a:r>
                      <a:r>
                        <a:rPr lang="en-GB" sz="700" dirty="0"/>
                        <a:t>to keep danger areas clear.</a:t>
                      </a:r>
                    </a:p>
                    <a:p>
                      <a:pPr marL="171450" indent="-171450" algn="l">
                        <a:buFont typeface="Arial" panose="020B0604020202020204" pitchFamily="34" charset="0"/>
                        <a:buChar char="•"/>
                      </a:pPr>
                      <a:r>
                        <a:rPr lang="en-GB" sz="700" dirty="0"/>
                        <a:t>Use </a:t>
                      </a:r>
                      <a:r>
                        <a:rPr lang="en-GB" sz="700" b="1" dirty="0">
                          <a:solidFill>
                            <a:srgbClr val="FF0000"/>
                          </a:solidFill>
                        </a:rPr>
                        <a:t>hazard-resistant designs</a:t>
                      </a:r>
                      <a:r>
                        <a:rPr lang="en-GB" sz="700" dirty="0"/>
                        <a:t>. Improved buildings and infrastructure. </a:t>
                      </a:r>
                    </a:p>
                    <a:p>
                      <a:pPr marL="171450" indent="-171450" algn="l">
                        <a:buFont typeface="Arial" panose="020B0604020202020204" pitchFamily="34" charset="0"/>
                        <a:buChar char="•"/>
                      </a:pPr>
                      <a:r>
                        <a:rPr lang="en-GB" sz="700" b="1" dirty="0">
                          <a:solidFill>
                            <a:srgbClr val="FF0000"/>
                          </a:solidFill>
                        </a:rPr>
                        <a:t>Educating local people </a:t>
                      </a:r>
                      <a:r>
                        <a:rPr lang="en-GB" sz="700" dirty="0"/>
                        <a:t>about disasters and ensuring </a:t>
                      </a:r>
                      <a:r>
                        <a:rPr lang="en-GB" sz="700" b="1" dirty="0">
                          <a:solidFill>
                            <a:srgbClr val="FF0000"/>
                          </a:solidFill>
                        </a:rPr>
                        <a:t>community preparedness</a:t>
                      </a:r>
                      <a:r>
                        <a:rPr lang="en-GB" sz="700" dirty="0"/>
                        <a:t>.</a:t>
                      </a:r>
                    </a:p>
                    <a:p>
                      <a:pPr marL="171450" indent="-171450" algn="l">
                        <a:buFont typeface="Arial" panose="020B0604020202020204" pitchFamily="34" charset="0"/>
                        <a:buChar char="•"/>
                      </a:pPr>
                      <a:r>
                        <a:rPr lang="en-GB" sz="700" b="1" dirty="0">
                          <a:solidFill>
                            <a:srgbClr val="FF0000"/>
                          </a:solidFill>
                        </a:rPr>
                        <a:t>Management strategies </a:t>
                      </a:r>
                      <a:r>
                        <a:rPr lang="en-GB" sz="700" dirty="0"/>
                        <a:t>to reduce losses; insurance and aid deployment. </a:t>
                      </a:r>
                    </a:p>
                  </a:txBody>
                  <a:tcPr anchor="ctr"/>
                </a:tc>
                <a:extLst>
                  <a:ext uri="{0D108BD9-81ED-4DB2-BD59-A6C34878D82A}">
                    <a16:rowId xmlns:a16="http://schemas.microsoft.com/office/drawing/2014/main" val="1040106939"/>
                  </a:ext>
                </a:extLst>
              </a:tr>
            </a:tbl>
          </a:graphicData>
        </a:graphic>
      </p:graphicFrame>
      <p:sp>
        <p:nvSpPr>
          <p:cNvPr id="34" name="Arrow: Right 33">
            <a:extLst>
              <a:ext uri="{FF2B5EF4-FFF2-40B4-BE49-F238E27FC236}">
                <a16:creationId xmlns:a16="http://schemas.microsoft.com/office/drawing/2014/main" id="{415E8D56-2CE9-42D5-80BF-C6E7E18D1F54}"/>
              </a:ext>
            </a:extLst>
          </p:cNvPr>
          <p:cNvSpPr/>
          <p:nvPr/>
        </p:nvSpPr>
        <p:spPr>
          <a:xfrm>
            <a:off x="9694270" y="5201669"/>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row: Right 34">
            <a:extLst>
              <a:ext uri="{FF2B5EF4-FFF2-40B4-BE49-F238E27FC236}">
                <a16:creationId xmlns:a16="http://schemas.microsoft.com/office/drawing/2014/main" id="{B778760F-72F2-4310-9B86-1F2218B47DED}"/>
              </a:ext>
            </a:extLst>
          </p:cNvPr>
          <p:cNvSpPr/>
          <p:nvPr/>
        </p:nvSpPr>
        <p:spPr>
          <a:xfrm>
            <a:off x="10964521" y="5210766"/>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A picture containing drawing&#10;&#10;Description automatically generated">
            <a:extLst>
              <a:ext uri="{FF2B5EF4-FFF2-40B4-BE49-F238E27FC236}">
                <a16:creationId xmlns:a16="http://schemas.microsoft.com/office/drawing/2014/main" id="{4493C4A4-EBEF-4EF2-932F-FA854793D3C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24858">
            <a:off x="7578778" y="2633062"/>
            <a:ext cx="362791" cy="272684"/>
          </a:xfrm>
          <a:prstGeom prst="rect">
            <a:avLst/>
          </a:prstGeom>
          <a:ln>
            <a:solidFill>
              <a:schemeClr val="tx1"/>
            </a:solidFill>
          </a:ln>
        </p:spPr>
      </p:pic>
      <p:pic>
        <p:nvPicPr>
          <p:cNvPr id="10" name="Picture 9" descr="A close up of a sign&#10;&#10;Description automatically generated">
            <a:extLst>
              <a:ext uri="{FF2B5EF4-FFF2-40B4-BE49-F238E27FC236}">
                <a16:creationId xmlns:a16="http://schemas.microsoft.com/office/drawing/2014/main" id="{AB0D27A2-148E-4C33-BE4E-72F7357DF2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619792">
            <a:off x="7579777" y="74332"/>
            <a:ext cx="393432" cy="307199"/>
          </a:xfrm>
          <a:prstGeom prst="rect">
            <a:avLst/>
          </a:prstGeom>
          <a:ln>
            <a:solidFill>
              <a:schemeClr val="tx1"/>
            </a:solidFill>
          </a:ln>
        </p:spPr>
      </p:pic>
    </p:spTree>
    <p:extLst>
      <p:ext uri="{BB962C8B-B14F-4D97-AF65-F5344CB8AC3E}">
        <p14:creationId xmlns:p14="http://schemas.microsoft.com/office/powerpoint/2010/main" val="4101217248"/>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A471AC5934984596652C01BEA8936A" ma:contentTypeVersion="12" ma:contentTypeDescription="Create a new document." ma:contentTypeScope="" ma:versionID="feb26af90ac905e2bca557270678a4bc">
  <xsd:schema xmlns:xsd="http://www.w3.org/2001/XMLSchema" xmlns:xs="http://www.w3.org/2001/XMLSchema" xmlns:p="http://schemas.microsoft.com/office/2006/metadata/properties" xmlns:ns2="18999902-e0e1-46b9-8069-9040d1208bed" xmlns:ns3="936c6605-b322-41ae-92d4-b4baec53c1b0" targetNamespace="http://schemas.microsoft.com/office/2006/metadata/properties" ma:root="true" ma:fieldsID="3c177ba93cd2f09d614108502ab0b545" ns2:_="" ns3:_="">
    <xsd:import namespace="18999902-e0e1-46b9-8069-9040d1208bed"/>
    <xsd:import namespace="936c6605-b322-41ae-92d4-b4baec53c1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99902-e0e1-46b9-8069-9040d1208b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6c6605-b322-41ae-92d4-b4baec53c1b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3C14C-A76E-4A71-A7B5-C14CD960F148}"/>
</file>

<file path=customXml/itemProps2.xml><?xml version="1.0" encoding="utf-8"?>
<ds:datastoreItem xmlns:ds="http://schemas.openxmlformats.org/officeDocument/2006/customXml" ds:itemID="{52EFB242-9D93-40B0-B22C-1B4309C5A340}"/>
</file>

<file path=customXml/itemProps3.xml><?xml version="1.0" encoding="utf-8"?>
<ds:datastoreItem xmlns:ds="http://schemas.openxmlformats.org/officeDocument/2006/customXml" ds:itemID="{73DB5D82-1725-4A4A-9EB0-318BA9CD20DA}"/>
</file>

<file path=docProps/app.xml><?xml version="1.0" encoding="utf-8"?>
<Properties xmlns="http://schemas.openxmlformats.org/officeDocument/2006/extended-properties" xmlns:vt="http://schemas.openxmlformats.org/officeDocument/2006/docPropsVTypes">
  <Template>Office Theme</Template>
  <TotalTime>2449</TotalTime>
  <Words>3832</Words>
  <Application>Microsoft Office PowerPoint</Application>
  <PresentationFormat>A3 Paper (297x420 mm)</PresentationFormat>
  <Paragraphs>328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Cambria Math</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Benjamin S Newbury (17687975)</cp:lastModifiedBy>
  <cp:revision>109</cp:revision>
  <dcterms:created xsi:type="dcterms:W3CDTF">2020-04-03T12:22:58Z</dcterms:created>
  <dcterms:modified xsi:type="dcterms:W3CDTF">2021-01-14T21:53:35Z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0x010100E7A471AC5934984596652C01BEA8936A</vt:lpwstr>
  </property>
</Properties>
</file>